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65" r:id="rId10"/>
    <p:sldId id="272" r:id="rId11"/>
    <p:sldId id="270" r:id="rId12"/>
  </p:sldIdLst>
  <p:sldSz cx="15125700" cy="106934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79" autoAdjust="0"/>
    <p:restoredTop sz="94660"/>
  </p:normalViewPr>
  <p:slideViewPr>
    <p:cSldViewPr>
      <p:cViewPr varScale="1">
        <p:scale>
          <a:sx n="47" d="100"/>
          <a:sy n="47" d="100"/>
        </p:scale>
        <p:origin x="60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67A1B-27B4-4DF4-B653-0199D13031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297D97-C026-4951-9CBF-642397785F8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Circulation period - 5 years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07C9F266-D601-484D-80E5-AC0AD2187D53}" type="parTrans" cxnId="{BFEE7565-2F02-4A64-B30C-B6F8CE893B09}">
      <dgm:prSet/>
      <dgm:spPr/>
      <dgm:t>
        <a:bodyPr/>
        <a:lstStyle/>
        <a:p>
          <a:endParaRPr lang="ru-RU" sz="3600"/>
        </a:p>
      </dgm:t>
    </dgm:pt>
    <dgm:pt modelId="{F858E02F-694D-4FD0-A7BF-E9E52A040E7C}" type="sibTrans" cxnId="{BFEE7565-2F02-4A64-B30C-B6F8CE893B09}">
      <dgm:prSet/>
      <dgm:spPr/>
      <dgm:t>
        <a:bodyPr/>
        <a:lstStyle/>
        <a:p>
          <a:endParaRPr lang="ru-RU" sz="3600"/>
        </a:p>
      </dgm:t>
    </dgm:pt>
    <dgm:pt modelId="{001DB626-A4DA-49C4-B39A-EEE92050FAEA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Funds from the placement of social bonds were sent </a:t>
          </a:r>
          <a:r>
            <a:rPr lang="ru-RU" sz="2400" b="1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to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</a:t>
          </a:r>
          <a:r>
            <a:rPr lang="en-US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“Bank RBK”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JSC for subsequent lending to MSMEs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3516D703-C744-46A2-9FC6-8A83854D487B}" type="parTrans" cxnId="{CA09E1B7-8E3E-47A8-BB21-D3FA0848AD72}">
      <dgm:prSet/>
      <dgm:spPr/>
      <dgm:t>
        <a:bodyPr/>
        <a:lstStyle/>
        <a:p>
          <a:endParaRPr lang="ru-RU" sz="3600"/>
        </a:p>
      </dgm:t>
    </dgm:pt>
    <dgm:pt modelId="{3002EA2E-4486-4B8F-BA5C-2B3761D39246}" type="sibTrans" cxnId="{CA09E1B7-8E3E-47A8-BB21-D3FA0848AD72}">
      <dgm:prSet/>
      <dgm:spPr/>
      <dgm:t>
        <a:bodyPr/>
        <a:lstStyle/>
        <a:p>
          <a:endParaRPr lang="ru-RU" sz="3600"/>
        </a:p>
      </dgm:t>
    </dgm:pt>
    <dgm:pt modelId="{F981FA5C-4788-441B-8BA7-020077A96F3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Amount of attraction</a:t>
          </a:r>
          <a:r>
            <a:rPr lang="en-US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-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1 billion tenge, 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currency - tenge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5791AAD6-D203-4167-AA26-74304AD9E968}" type="sibTrans" cxnId="{E36C6557-4C67-413E-9A92-D49D63BBA086}">
      <dgm:prSet/>
      <dgm:spPr/>
      <dgm:t>
        <a:bodyPr/>
        <a:lstStyle/>
        <a:p>
          <a:endParaRPr lang="ru-RU" sz="3600"/>
        </a:p>
      </dgm:t>
    </dgm:pt>
    <dgm:pt modelId="{906F412D-EFDD-4EFE-A7FE-EA57A3C5F521}" type="parTrans" cxnId="{E36C6557-4C67-413E-9A92-D49D63BBA086}">
      <dgm:prSet/>
      <dgm:spPr/>
      <dgm:t>
        <a:bodyPr/>
        <a:lstStyle/>
        <a:p>
          <a:endParaRPr lang="ru-RU" sz="3600"/>
        </a:p>
      </dgm:t>
    </dgm:pt>
    <dgm:pt modelId="{3708485E-901E-4B64-99F7-77A3F3F7F57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Coupon rate 11.9% per annum</a:t>
          </a:r>
          <a:endParaRPr lang="ru-RU" sz="2400" b="1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368CB35D-1CBC-4785-A811-06419FD2730C}" type="sibTrans" cxnId="{82131D1D-E79E-480A-869C-A8A5BD9F71EE}">
      <dgm:prSet/>
      <dgm:spPr/>
      <dgm:t>
        <a:bodyPr/>
        <a:lstStyle/>
        <a:p>
          <a:endParaRPr lang="ru-RU" sz="3600"/>
        </a:p>
      </dgm:t>
    </dgm:pt>
    <dgm:pt modelId="{7CD0FF5F-7AD9-4B06-9D00-02800AAF5D93}" type="parTrans" cxnId="{82131D1D-E79E-480A-869C-A8A5BD9F71EE}">
      <dgm:prSet/>
      <dgm:spPr/>
      <dgm:t>
        <a:bodyPr/>
        <a:lstStyle/>
        <a:p>
          <a:endParaRPr lang="ru-RU" sz="3600"/>
        </a:p>
      </dgm:t>
    </dgm:pt>
    <dgm:pt modelId="{801F7917-D36B-4E2F-87DC-6D0F8B1ED0F1}">
      <dgm:prSet phldrT="[Текст]" custT="1"/>
      <dgm:spPr/>
      <dgm:t>
        <a:bodyPr/>
        <a:lstStyle/>
        <a:p>
          <a:pPr algn="just"/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Target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group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Georgia" panose="02040502050405020303" pitchFamily="18" charset="0"/>
              <a:cs typeface="Times New Roman" panose="02020603050405020304" pitchFamily="18" charset="0"/>
            </a:rPr>
            <a:t>is a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financing of MSMEs through STBs in the context of the COVID-19 pandemic with the possibility of preserving and/or creating jobs that carry out activities according to the list of activities in accordance with Appendix 1 to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the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Georgia" panose="02040502050405020303" pitchFamily="18" charset="0"/>
              <a:cs typeface="Times New Roman" panose="02020603050405020304" pitchFamily="18" charset="0"/>
            </a:rPr>
            <a:t>DG RK 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Georgia" panose="02040502050405020303" pitchFamily="18" charset="0"/>
              <a:cs typeface="Times New Roman" panose="02020603050405020304" pitchFamily="18" charset="0"/>
            </a:rPr>
            <a:t>dated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20.04.2020. №224.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2D630F90-20C0-480C-B9B7-0105AAE8330F}" type="parTrans" cxnId="{AA568B55-9946-4319-94D4-7D8C52330771}">
      <dgm:prSet/>
      <dgm:spPr/>
      <dgm:t>
        <a:bodyPr/>
        <a:lstStyle/>
        <a:p>
          <a:endParaRPr lang="ru-RU"/>
        </a:p>
      </dgm:t>
    </dgm:pt>
    <dgm:pt modelId="{50F8054C-603D-4952-8888-E70DE4304DFA}" type="sibTrans" cxnId="{AA568B55-9946-4319-94D4-7D8C52330771}">
      <dgm:prSet/>
      <dgm:spPr/>
      <dgm:t>
        <a:bodyPr/>
        <a:lstStyle/>
        <a:p>
          <a:endParaRPr lang="ru-RU"/>
        </a:p>
      </dgm:t>
    </dgm:pt>
    <dgm:pt modelId="{6F07F758-F5A4-4E12-92B1-8286BFC0E52F}" type="pres">
      <dgm:prSet presAssocID="{CF967A1B-27B4-4DF4-B653-0199D13031B4}" presName="linear" presStyleCnt="0">
        <dgm:presLayoutVars>
          <dgm:dir/>
          <dgm:animLvl val="lvl"/>
          <dgm:resizeHandles val="exact"/>
        </dgm:presLayoutVars>
      </dgm:prSet>
      <dgm:spPr/>
    </dgm:pt>
    <dgm:pt modelId="{8DC4F508-3715-4407-96C9-8A0461159F1B}" type="pres">
      <dgm:prSet presAssocID="{F981FA5C-4788-441B-8BA7-020077A96F39}" presName="parentLin" presStyleCnt="0"/>
      <dgm:spPr/>
    </dgm:pt>
    <dgm:pt modelId="{C5A21675-670A-4921-AE47-CF20F803344E}" type="pres">
      <dgm:prSet presAssocID="{F981FA5C-4788-441B-8BA7-020077A96F39}" presName="parentLeftMargin" presStyleLbl="node1" presStyleIdx="0" presStyleCnt="5"/>
      <dgm:spPr/>
    </dgm:pt>
    <dgm:pt modelId="{5287E4EB-717C-4035-A3F9-F07DB86945FC}" type="pres">
      <dgm:prSet presAssocID="{F981FA5C-4788-441B-8BA7-020077A96F39}" presName="parentText" presStyleLbl="node1" presStyleIdx="0" presStyleCnt="5" custScaleX="125940" custScaleY="79787" custLinFactNeighborX="-628" custLinFactNeighborY="-37711">
        <dgm:presLayoutVars>
          <dgm:chMax val="0"/>
          <dgm:bulletEnabled val="1"/>
        </dgm:presLayoutVars>
      </dgm:prSet>
      <dgm:spPr/>
    </dgm:pt>
    <dgm:pt modelId="{658DE529-1375-4489-9F89-7572FCAD9682}" type="pres">
      <dgm:prSet presAssocID="{F981FA5C-4788-441B-8BA7-020077A96F39}" presName="negativeSpace" presStyleCnt="0"/>
      <dgm:spPr/>
    </dgm:pt>
    <dgm:pt modelId="{5BC9A968-F2D9-447E-AA7C-0F94A4A939A5}" type="pres">
      <dgm:prSet presAssocID="{F981FA5C-4788-441B-8BA7-020077A96F39}" presName="childText" presStyleLbl="conFgAcc1" presStyleIdx="0" presStyleCnt="5" custScaleX="100000" custLinFactY="-8757" custLinFactNeighborY="-100000">
        <dgm:presLayoutVars>
          <dgm:bulletEnabled val="1"/>
        </dgm:presLayoutVars>
      </dgm:prSet>
      <dgm:spPr/>
    </dgm:pt>
    <dgm:pt modelId="{B30717AB-D1FC-4864-87B3-0542F8FF84C6}" type="pres">
      <dgm:prSet presAssocID="{5791AAD6-D203-4167-AA26-74304AD9E968}" presName="spaceBetweenRectangles" presStyleCnt="0"/>
      <dgm:spPr/>
    </dgm:pt>
    <dgm:pt modelId="{AE5ED67E-E629-495B-8BB9-124C91FFEAF4}" type="pres">
      <dgm:prSet presAssocID="{DE297D97-C026-4951-9CBF-642397785F85}" presName="parentLin" presStyleCnt="0"/>
      <dgm:spPr/>
    </dgm:pt>
    <dgm:pt modelId="{B53B1201-5046-4F5C-8A4E-6135423FC810}" type="pres">
      <dgm:prSet presAssocID="{DE297D97-C026-4951-9CBF-642397785F85}" presName="parentLeftMargin" presStyleLbl="node1" presStyleIdx="0" presStyleCnt="5"/>
      <dgm:spPr/>
    </dgm:pt>
    <dgm:pt modelId="{E264DF45-FC64-4053-9DE1-7FCC09FD36AF}" type="pres">
      <dgm:prSet presAssocID="{DE297D97-C026-4951-9CBF-642397785F85}" presName="parentText" presStyleLbl="node1" presStyleIdx="1" presStyleCnt="5" custScaleX="126110" custScaleY="98918" custLinFactNeighborX="10929" custLinFactNeighborY="-12378">
        <dgm:presLayoutVars>
          <dgm:chMax val="0"/>
          <dgm:bulletEnabled val="1"/>
        </dgm:presLayoutVars>
      </dgm:prSet>
      <dgm:spPr/>
    </dgm:pt>
    <dgm:pt modelId="{C9ED6F20-EC28-4439-8073-471E6D57008B}" type="pres">
      <dgm:prSet presAssocID="{DE297D97-C026-4951-9CBF-642397785F85}" presName="negativeSpace" presStyleCnt="0"/>
      <dgm:spPr/>
    </dgm:pt>
    <dgm:pt modelId="{8D3CED4B-77C6-4CBE-9C41-0E7BA14A57A6}" type="pres">
      <dgm:prSet presAssocID="{DE297D97-C026-4951-9CBF-642397785F85}" presName="childText" presStyleLbl="conFgAcc1" presStyleIdx="1" presStyleCnt="5" custScaleX="100000" custLinFactY="-8181" custLinFactNeighborY="-100000">
        <dgm:presLayoutVars>
          <dgm:bulletEnabled val="1"/>
        </dgm:presLayoutVars>
      </dgm:prSet>
      <dgm:spPr/>
    </dgm:pt>
    <dgm:pt modelId="{5A8ECB14-C762-4208-A3F4-9AF5F1894F84}" type="pres">
      <dgm:prSet presAssocID="{F858E02F-694D-4FD0-A7BF-E9E52A040E7C}" presName="spaceBetweenRectangles" presStyleCnt="0"/>
      <dgm:spPr/>
    </dgm:pt>
    <dgm:pt modelId="{B61B571E-556E-4FC9-A2A0-704A370752CE}" type="pres">
      <dgm:prSet presAssocID="{3708485E-901E-4B64-99F7-77A3F3F7F579}" presName="parentLin" presStyleCnt="0"/>
      <dgm:spPr/>
    </dgm:pt>
    <dgm:pt modelId="{C4FBDC20-00AF-40C5-B0E8-D0C1221B4BEF}" type="pres">
      <dgm:prSet presAssocID="{3708485E-901E-4B64-99F7-77A3F3F7F579}" presName="parentLeftMargin" presStyleLbl="node1" presStyleIdx="1" presStyleCnt="5"/>
      <dgm:spPr/>
    </dgm:pt>
    <dgm:pt modelId="{47F83461-0E39-4476-AB4E-B2083F9BAF3F}" type="pres">
      <dgm:prSet presAssocID="{3708485E-901E-4B64-99F7-77A3F3F7F579}" presName="parentText" presStyleLbl="node1" presStyleIdx="2" presStyleCnt="5" custScaleX="125750" custScaleY="101390" custLinFactNeighborX="11297" custLinFactNeighborY="-6034">
        <dgm:presLayoutVars>
          <dgm:chMax val="0"/>
          <dgm:bulletEnabled val="1"/>
        </dgm:presLayoutVars>
      </dgm:prSet>
      <dgm:spPr/>
    </dgm:pt>
    <dgm:pt modelId="{CAC83C94-EC4F-41EE-8F91-8D0665B7054B}" type="pres">
      <dgm:prSet presAssocID="{3708485E-901E-4B64-99F7-77A3F3F7F579}" presName="negativeSpace" presStyleCnt="0"/>
      <dgm:spPr/>
    </dgm:pt>
    <dgm:pt modelId="{32CA7F3B-4EB2-4F50-B710-881D14B5DCCE}" type="pres">
      <dgm:prSet presAssocID="{3708485E-901E-4B64-99F7-77A3F3F7F579}" presName="childText" presStyleLbl="conFgAcc1" presStyleIdx="2" presStyleCnt="5" custScaleX="100000" custLinFactY="-7606" custLinFactNeighborY="-100000">
        <dgm:presLayoutVars>
          <dgm:bulletEnabled val="1"/>
        </dgm:presLayoutVars>
      </dgm:prSet>
      <dgm:spPr/>
    </dgm:pt>
    <dgm:pt modelId="{5ED13510-4D7B-439C-804B-DB796B9BF128}" type="pres">
      <dgm:prSet presAssocID="{368CB35D-1CBC-4785-A811-06419FD2730C}" presName="spaceBetweenRectangles" presStyleCnt="0"/>
      <dgm:spPr/>
    </dgm:pt>
    <dgm:pt modelId="{44F25B6D-7AAD-4B9C-8095-BC0909A99DA7}" type="pres">
      <dgm:prSet presAssocID="{001DB626-A4DA-49C4-B39A-EEE92050FAEA}" presName="parentLin" presStyleCnt="0"/>
      <dgm:spPr/>
    </dgm:pt>
    <dgm:pt modelId="{D8152FFF-BDA5-4ACE-AEB5-1AF234B83F19}" type="pres">
      <dgm:prSet presAssocID="{001DB626-A4DA-49C4-B39A-EEE92050FAEA}" presName="parentLeftMargin" presStyleLbl="node1" presStyleIdx="2" presStyleCnt="5"/>
      <dgm:spPr/>
    </dgm:pt>
    <dgm:pt modelId="{5FAE806E-F6A1-4BBC-A7D8-1849C146F498}" type="pres">
      <dgm:prSet presAssocID="{001DB626-A4DA-49C4-B39A-EEE92050FAEA}" presName="parentText" presStyleLbl="node1" presStyleIdx="3" presStyleCnt="5" custScaleX="125764" custScaleY="113718" custLinFactNeighborX="19853" custLinFactNeighborY="4503">
        <dgm:presLayoutVars>
          <dgm:chMax val="0"/>
          <dgm:bulletEnabled val="1"/>
        </dgm:presLayoutVars>
      </dgm:prSet>
      <dgm:spPr/>
    </dgm:pt>
    <dgm:pt modelId="{5BED1BA9-D80D-4B63-9F67-B4DE5D214C89}" type="pres">
      <dgm:prSet presAssocID="{001DB626-A4DA-49C4-B39A-EEE92050FAEA}" presName="negativeSpace" presStyleCnt="0"/>
      <dgm:spPr/>
    </dgm:pt>
    <dgm:pt modelId="{F6E7632A-02CD-4B4F-A900-1C91EB521A90}" type="pres">
      <dgm:prSet presAssocID="{001DB626-A4DA-49C4-B39A-EEE92050FAEA}" presName="childText" presStyleLbl="conFgAcc1" presStyleIdx="3" presStyleCnt="5" custScaleX="100000" custLinFactNeighborX="209" custLinFactNeighborY="-24262">
        <dgm:presLayoutVars>
          <dgm:bulletEnabled val="1"/>
        </dgm:presLayoutVars>
      </dgm:prSet>
      <dgm:spPr/>
    </dgm:pt>
    <dgm:pt modelId="{F5B1346D-BF1C-4975-92AE-ECD04E294DEE}" type="pres">
      <dgm:prSet presAssocID="{3002EA2E-4486-4B8F-BA5C-2B3761D39246}" presName="spaceBetweenRectangles" presStyleCnt="0"/>
      <dgm:spPr/>
    </dgm:pt>
    <dgm:pt modelId="{C067314A-1D8C-4B68-8F77-105FD2960480}" type="pres">
      <dgm:prSet presAssocID="{801F7917-D36B-4E2F-87DC-6D0F8B1ED0F1}" presName="parentLin" presStyleCnt="0"/>
      <dgm:spPr/>
    </dgm:pt>
    <dgm:pt modelId="{ED2B75B4-26F4-461A-9374-4487C7CC8ECA}" type="pres">
      <dgm:prSet presAssocID="{801F7917-D36B-4E2F-87DC-6D0F8B1ED0F1}" presName="parentLeftMargin" presStyleLbl="node1" presStyleIdx="3" presStyleCnt="5" custScaleX="130905" custScaleY="164268" custLinFactY="-154200" custLinFactNeighborX="6091" custLinFactNeighborY="-200000"/>
      <dgm:spPr/>
    </dgm:pt>
    <dgm:pt modelId="{F9726043-C7F7-4829-91C3-E9495E3EB7F3}" type="pres">
      <dgm:prSet presAssocID="{801F7917-D36B-4E2F-87DC-6D0F8B1ED0F1}" presName="parentText" presStyleLbl="node1" presStyleIdx="4" presStyleCnt="5" custScaleX="128016" custScaleY="141195" custLinFactNeighborX="-20596" custLinFactNeighborY="22623">
        <dgm:presLayoutVars>
          <dgm:chMax val="0"/>
          <dgm:bulletEnabled val="1"/>
        </dgm:presLayoutVars>
      </dgm:prSet>
      <dgm:spPr/>
    </dgm:pt>
    <dgm:pt modelId="{76B44B4A-0434-49EC-BBBD-6833053CDE3B}" type="pres">
      <dgm:prSet presAssocID="{801F7917-D36B-4E2F-87DC-6D0F8B1ED0F1}" presName="negativeSpace" presStyleCnt="0"/>
      <dgm:spPr/>
    </dgm:pt>
    <dgm:pt modelId="{F81DF18A-1189-4046-9A3A-D5E59941BEEB}" type="pres">
      <dgm:prSet presAssocID="{801F7917-D36B-4E2F-87DC-6D0F8B1ED0F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7A1A10B-15EE-4578-B7A6-03554EF942CB}" type="presOf" srcId="{001DB626-A4DA-49C4-B39A-EEE92050FAEA}" destId="{D8152FFF-BDA5-4ACE-AEB5-1AF234B83F19}" srcOrd="0" destOrd="0" presId="urn:microsoft.com/office/officeart/2005/8/layout/list1"/>
    <dgm:cxn modelId="{6BBF0A10-7AE9-42C7-B76D-3F0A9B96EC69}" type="presOf" srcId="{3708485E-901E-4B64-99F7-77A3F3F7F579}" destId="{47F83461-0E39-4476-AB4E-B2083F9BAF3F}" srcOrd="1" destOrd="0" presId="urn:microsoft.com/office/officeart/2005/8/layout/list1"/>
    <dgm:cxn modelId="{82131D1D-E79E-480A-869C-A8A5BD9F71EE}" srcId="{CF967A1B-27B4-4DF4-B653-0199D13031B4}" destId="{3708485E-901E-4B64-99F7-77A3F3F7F579}" srcOrd="2" destOrd="0" parTransId="{7CD0FF5F-7AD9-4B06-9D00-02800AAF5D93}" sibTransId="{368CB35D-1CBC-4785-A811-06419FD2730C}"/>
    <dgm:cxn modelId="{90A99B28-9731-4350-8184-F9074A9EF1F1}" type="presOf" srcId="{801F7917-D36B-4E2F-87DC-6D0F8B1ED0F1}" destId="{ED2B75B4-26F4-461A-9374-4487C7CC8ECA}" srcOrd="0" destOrd="0" presId="urn:microsoft.com/office/officeart/2005/8/layout/list1"/>
    <dgm:cxn modelId="{BFEE7565-2F02-4A64-B30C-B6F8CE893B09}" srcId="{CF967A1B-27B4-4DF4-B653-0199D13031B4}" destId="{DE297D97-C026-4951-9CBF-642397785F85}" srcOrd="1" destOrd="0" parTransId="{07C9F266-D601-484D-80E5-AC0AD2187D53}" sibTransId="{F858E02F-694D-4FD0-A7BF-E9E52A040E7C}"/>
    <dgm:cxn modelId="{A0A9BE4A-C1E0-4393-AD8C-8528FD7F3031}" type="presOf" srcId="{CF967A1B-27B4-4DF4-B653-0199D13031B4}" destId="{6F07F758-F5A4-4E12-92B1-8286BFC0E52F}" srcOrd="0" destOrd="0" presId="urn:microsoft.com/office/officeart/2005/8/layout/list1"/>
    <dgm:cxn modelId="{02869D6E-1AE5-4674-AA1B-D0539DB30A00}" type="presOf" srcId="{DE297D97-C026-4951-9CBF-642397785F85}" destId="{E264DF45-FC64-4053-9DE1-7FCC09FD36AF}" srcOrd="1" destOrd="0" presId="urn:microsoft.com/office/officeart/2005/8/layout/list1"/>
    <dgm:cxn modelId="{AA568B55-9946-4319-94D4-7D8C52330771}" srcId="{CF967A1B-27B4-4DF4-B653-0199D13031B4}" destId="{801F7917-D36B-4E2F-87DC-6D0F8B1ED0F1}" srcOrd="4" destOrd="0" parTransId="{2D630F90-20C0-480C-B9B7-0105AAE8330F}" sibTransId="{50F8054C-603D-4952-8888-E70DE4304DFA}"/>
    <dgm:cxn modelId="{E36C6557-4C67-413E-9A92-D49D63BBA086}" srcId="{CF967A1B-27B4-4DF4-B653-0199D13031B4}" destId="{F981FA5C-4788-441B-8BA7-020077A96F39}" srcOrd="0" destOrd="0" parTransId="{906F412D-EFDD-4EFE-A7FE-EA57A3C5F521}" sibTransId="{5791AAD6-D203-4167-AA26-74304AD9E968}"/>
    <dgm:cxn modelId="{681C158A-923D-4376-B5D2-3CF11A045D57}" type="presOf" srcId="{801F7917-D36B-4E2F-87DC-6D0F8B1ED0F1}" destId="{F9726043-C7F7-4829-91C3-E9495E3EB7F3}" srcOrd="1" destOrd="0" presId="urn:microsoft.com/office/officeart/2005/8/layout/list1"/>
    <dgm:cxn modelId="{824A199F-9967-4D48-BD90-8067FCCA8137}" type="presOf" srcId="{DE297D97-C026-4951-9CBF-642397785F85}" destId="{B53B1201-5046-4F5C-8A4E-6135423FC810}" srcOrd="0" destOrd="0" presId="urn:microsoft.com/office/officeart/2005/8/layout/list1"/>
    <dgm:cxn modelId="{989821A6-75C3-4662-8138-8E55A2D1ADD3}" type="presOf" srcId="{F981FA5C-4788-441B-8BA7-020077A96F39}" destId="{5287E4EB-717C-4035-A3F9-F07DB86945FC}" srcOrd="1" destOrd="0" presId="urn:microsoft.com/office/officeart/2005/8/layout/list1"/>
    <dgm:cxn modelId="{CA09E1B7-8E3E-47A8-BB21-D3FA0848AD72}" srcId="{CF967A1B-27B4-4DF4-B653-0199D13031B4}" destId="{001DB626-A4DA-49C4-B39A-EEE92050FAEA}" srcOrd="3" destOrd="0" parTransId="{3516D703-C744-46A2-9FC6-8A83854D487B}" sibTransId="{3002EA2E-4486-4B8F-BA5C-2B3761D39246}"/>
    <dgm:cxn modelId="{5BEFECC6-90B7-4E2E-9FF9-23C8EA4B7215}" type="presOf" srcId="{F981FA5C-4788-441B-8BA7-020077A96F39}" destId="{C5A21675-670A-4921-AE47-CF20F803344E}" srcOrd="0" destOrd="0" presId="urn:microsoft.com/office/officeart/2005/8/layout/list1"/>
    <dgm:cxn modelId="{FBF8BEE2-8042-457D-A2AD-2D3EA131718A}" type="presOf" srcId="{001DB626-A4DA-49C4-B39A-EEE92050FAEA}" destId="{5FAE806E-F6A1-4BBC-A7D8-1849C146F498}" srcOrd="1" destOrd="0" presId="urn:microsoft.com/office/officeart/2005/8/layout/list1"/>
    <dgm:cxn modelId="{B528E7F4-A3A7-4C5F-BE12-EA86D77D1D2A}" type="presOf" srcId="{3708485E-901E-4B64-99F7-77A3F3F7F579}" destId="{C4FBDC20-00AF-40C5-B0E8-D0C1221B4BEF}" srcOrd="0" destOrd="0" presId="urn:microsoft.com/office/officeart/2005/8/layout/list1"/>
    <dgm:cxn modelId="{FF219EDB-C817-42A8-829F-C687B33F060A}" type="presParOf" srcId="{6F07F758-F5A4-4E12-92B1-8286BFC0E52F}" destId="{8DC4F508-3715-4407-96C9-8A0461159F1B}" srcOrd="0" destOrd="0" presId="urn:microsoft.com/office/officeart/2005/8/layout/list1"/>
    <dgm:cxn modelId="{27832C8F-F216-4F73-8FC3-B5439DD6F664}" type="presParOf" srcId="{8DC4F508-3715-4407-96C9-8A0461159F1B}" destId="{C5A21675-670A-4921-AE47-CF20F803344E}" srcOrd="0" destOrd="0" presId="urn:microsoft.com/office/officeart/2005/8/layout/list1"/>
    <dgm:cxn modelId="{51ACC7AA-0FBC-4AFC-86A1-4E5246D34539}" type="presParOf" srcId="{8DC4F508-3715-4407-96C9-8A0461159F1B}" destId="{5287E4EB-717C-4035-A3F9-F07DB86945FC}" srcOrd="1" destOrd="0" presId="urn:microsoft.com/office/officeart/2005/8/layout/list1"/>
    <dgm:cxn modelId="{E25DCE3B-8F2C-4720-A4FC-0EF2B5987A9A}" type="presParOf" srcId="{6F07F758-F5A4-4E12-92B1-8286BFC0E52F}" destId="{658DE529-1375-4489-9F89-7572FCAD9682}" srcOrd="1" destOrd="0" presId="urn:microsoft.com/office/officeart/2005/8/layout/list1"/>
    <dgm:cxn modelId="{53A4C271-155E-4788-956A-7C6DDFC53CC6}" type="presParOf" srcId="{6F07F758-F5A4-4E12-92B1-8286BFC0E52F}" destId="{5BC9A968-F2D9-447E-AA7C-0F94A4A939A5}" srcOrd="2" destOrd="0" presId="urn:microsoft.com/office/officeart/2005/8/layout/list1"/>
    <dgm:cxn modelId="{DC91DFB0-838D-45F6-804E-0923DDF61961}" type="presParOf" srcId="{6F07F758-F5A4-4E12-92B1-8286BFC0E52F}" destId="{B30717AB-D1FC-4864-87B3-0542F8FF84C6}" srcOrd="3" destOrd="0" presId="urn:microsoft.com/office/officeart/2005/8/layout/list1"/>
    <dgm:cxn modelId="{6EDA8C74-767A-44EE-BA46-7C752D5083C2}" type="presParOf" srcId="{6F07F758-F5A4-4E12-92B1-8286BFC0E52F}" destId="{AE5ED67E-E629-495B-8BB9-124C91FFEAF4}" srcOrd="4" destOrd="0" presId="urn:microsoft.com/office/officeart/2005/8/layout/list1"/>
    <dgm:cxn modelId="{B04B12AD-7D36-4FB8-9219-9084CF3BA4D8}" type="presParOf" srcId="{AE5ED67E-E629-495B-8BB9-124C91FFEAF4}" destId="{B53B1201-5046-4F5C-8A4E-6135423FC810}" srcOrd="0" destOrd="0" presId="urn:microsoft.com/office/officeart/2005/8/layout/list1"/>
    <dgm:cxn modelId="{0EA5C1B5-F0BE-4769-9055-ED4F44AD9A8C}" type="presParOf" srcId="{AE5ED67E-E629-495B-8BB9-124C91FFEAF4}" destId="{E264DF45-FC64-4053-9DE1-7FCC09FD36AF}" srcOrd="1" destOrd="0" presId="urn:microsoft.com/office/officeart/2005/8/layout/list1"/>
    <dgm:cxn modelId="{36E7BCD2-ECE3-4212-A579-EA4F2DECFC72}" type="presParOf" srcId="{6F07F758-F5A4-4E12-92B1-8286BFC0E52F}" destId="{C9ED6F20-EC28-4439-8073-471E6D57008B}" srcOrd="5" destOrd="0" presId="urn:microsoft.com/office/officeart/2005/8/layout/list1"/>
    <dgm:cxn modelId="{FF708046-F1D6-4615-B0B9-834501B654CA}" type="presParOf" srcId="{6F07F758-F5A4-4E12-92B1-8286BFC0E52F}" destId="{8D3CED4B-77C6-4CBE-9C41-0E7BA14A57A6}" srcOrd="6" destOrd="0" presId="urn:microsoft.com/office/officeart/2005/8/layout/list1"/>
    <dgm:cxn modelId="{50A393AA-39BC-4C3A-BF90-C385158EB8A7}" type="presParOf" srcId="{6F07F758-F5A4-4E12-92B1-8286BFC0E52F}" destId="{5A8ECB14-C762-4208-A3F4-9AF5F1894F84}" srcOrd="7" destOrd="0" presId="urn:microsoft.com/office/officeart/2005/8/layout/list1"/>
    <dgm:cxn modelId="{2F5F16C9-E217-4E28-8DC5-8BAAC1D045A1}" type="presParOf" srcId="{6F07F758-F5A4-4E12-92B1-8286BFC0E52F}" destId="{B61B571E-556E-4FC9-A2A0-704A370752CE}" srcOrd="8" destOrd="0" presId="urn:microsoft.com/office/officeart/2005/8/layout/list1"/>
    <dgm:cxn modelId="{6B13112B-4712-44BF-928A-3CDA1B885634}" type="presParOf" srcId="{B61B571E-556E-4FC9-A2A0-704A370752CE}" destId="{C4FBDC20-00AF-40C5-B0E8-D0C1221B4BEF}" srcOrd="0" destOrd="0" presId="urn:microsoft.com/office/officeart/2005/8/layout/list1"/>
    <dgm:cxn modelId="{6CE4D583-995E-417A-9DDC-168CB8260433}" type="presParOf" srcId="{B61B571E-556E-4FC9-A2A0-704A370752CE}" destId="{47F83461-0E39-4476-AB4E-B2083F9BAF3F}" srcOrd="1" destOrd="0" presId="urn:microsoft.com/office/officeart/2005/8/layout/list1"/>
    <dgm:cxn modelId="{5ECA0950-FDBF-4006-B954-93021423A91F}" type="presParOf" srcId="{6F07F758-F5A4-4E12-92B1-8286BFC0E52F}" destId="{CAC83C94-EC4F-41EE-8F91-8D0665B7054B}" srcOrd="9" destOrd="0" presId="urn:microsoft.com/office/officeart/2005/8/layout/list1"/>
    <dgm:cxn modelId="{C4AD1D19-EDDC-4D5A-8697-DC8533A3492C}" type="presParOf" srcId="{6F07F758-F5A4-4E12-92B1-8286BFC0E52F}" destId="{32CA7F3B-4EB2-4F50-B710-881D14B5DCCE}" srcOrd="10" destOrd="0" presId="urn:microsoft.com/office/officeart/2005/8/layout/list1"/>
    <dgm:cxn modelId="{CDC13D44-D7AB-49A7-8F6A-3629F63090C8}" type="presParOf" srcId="{6F07F758-F5A4-4E12-92B1-8286BFC0E52F}" destId="{5ED13510-4D7B-439C-804B-DB796B9BF128}" srcOrd="11" destOrd="0" presId="urn:microsoft.com/office/officeart/2005/8/layout/list1"/>
    <dgm:cxn modelId="{890BE01E-00ED-440D-9216-2E0CAA25BD3D}" type="presParOf" srcId="{6F07F758-F5A4-4E12-92B1-8286BFC0E52F}" destId="{44F25B6D-7AAD-4B9C-8095-BC0909A99DA7}" srcOrd="12" destOrd="0" presId="urn:microsoft.com/office/officeart/2005/8/layout/list1"/>
    <dgm:cxn modelId="{33397E84-D30C-4F25-B889-C162BC8D6558}" type="presParOf" srcId="{44F25B6D-7AAD-4B9C-8095-BC0909A99DA7}" destId="{D8152FFF-BDA5-4ACE-AEB5-1AF234B83F19}" srcOrd="0" destOrd="0" presId="urn:microsoft.com/office/officeart/2005/8/layout/list1"/>
    <dgm:cxn modelId="{A2EDD19E-1828-4AFD-9B9F-19A80D33425F}" type="presParOf" srcId="{44F25B6D-7AAD-4B9C-8095-BC0909A99DA7}" destId="{5FAE806E-F6A1-4BBC-A7D8-1849C146F498}" srcOrd="1" destOrd="0" presId="urn:microsoft.com/office/officeart/2005/8/layout/list1"/>
    <dgm:cxn modelId="{85132F62-1170-4F2D-B9E1-7C5B696E66C7}" type="presParOf" srcId="{6F07F758-F5A4-4E12-92B1-8286BFC0E52F}" destId="{5BED1BA9-D80D-4B63-9F67-B4DE5D214C89}" srcOrd="13" destOrd="0" presId="urn:microsoft.com/office/officeart/2005/8/layout/list1"/>
    <dgm:cxn modelId="{90422956-6F06-46C8-8AA3-678DB8CDE0AF}" type="presParOf" srcId="{6F07F758-F5A4-4E12-92B1-8286BFC0E52F}" destId="{F6E7632A-02CD-4B4F-A900-1C91EB521A90}" srcOrd="14" destOrd="0" presId="urn:microsoft.com/office/officeart/2005/8/layout/list1"/>
    <dgm:cxn modelId="{671F7F9C-C752-4FCC-A92F-ACE603BFD6F4}" type="presParOf" srcId="{6F07F758-F5A4-4E12-92B1-8286BFC0E52F}" destId="{F5B1346D-BF1C-4975-92AE-ECD04E294DEE}" srcOrd="15" destOrd="0" presId="urn:microsoft.com/office/officeart/2005/8/layout/list1"/>
    <dgm:cxn modelId="{25A39142-8C6C-4CC8-906F-A5DA1689D161}" type="presParOf" srcId="{6F07F758-F5A4-4E12-92B1-8286BFC0E52F}" destId="{C067314A-1D8C-4B68-8F77-105FD2960480}" srcOrd="16" destOrd="0" presId="urn:microsoft.com/office/officeart/2005/8/layout/list1"/>
    <dgm:cxn modelId="{E8F677A7-111E-4E43-8F78-A21547082D00}" type="presParOf" srcId="{C067314A-1D8C-4B68-8F77-105FD2960480}" destId="{ED2B75B4-26F4-461A-9374-4487C7CC8ECA}" srcOrd="0" destOrd="0" presId="urn:microsoft.com/office/officeart/2005/8/layout/list1"/>
    <dgm:cxn modelId="{A7784961-FF91-4872-8779-632FFA59A42A}" type="presParOf" srcId="{C067314A-1D8C-4B68-8F77-105FD2960480}" destId="{F9726043-C7F7-4829-91C3-E9495E3EB7F3}" srcOrd="1" destOrd="0" presId="urn:microsoft.com/office/officeart/2005/8/layout/list1"/>
    <dgm:cxn modelId="{ACA2C4A7-5FD2-4CD0-9C3C-C7598A8C3C0A}" type="presParOf" srcId="{6F07F758-F5A4-4E12-92B1-8286BFC0E52F}" destId="{76B44B4A-0434-49EC-BBBD-6833053CDE3B}" srcOrd="17" destOrd="0" presId="urn:microsoft.com/office/officeart/2005/8/layout/list1"/>
    <dgm:cxn modelId="{244A65F8-D373-42B0-9B3A-32B1C8506FA2}" type="presParOf" srcId="{6F07F758-F5A4-4E12-92B1-8286BFC0E52F}" destId="{F81DF18A-1189-4046-9A3A-D5E59941BE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9A968-F2D9-447E-AA7C-0F94A4A939A5}">
      <dsp:nvSpPr>
        <dsp:cNvPr id="0" name=""/>
        <dsp:cNvSpPr/>
      </dsp:nvSpPr>
      <dsp:spPr>
        <a:xfrm>
          <a:off x="0" y="128586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7E4EB-717C-4035-A3F9-F07DB86945FC}">
      <dsp:nvSpPr>
        <dsp:cNvPr id="0" name=""/>
        <dsp:cNvSpPr/>
      </dsp:nvSpPr>
      <dsp:spPr>
        <a:xfrm>
          <a:off x="692851" y="0"/>
          <a:ext cx="12293280" cy="824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Amount of attraction</a:t>
          </a:r>
          <a:r>
            <a:rPr lang="en-US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-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1 billion tenge, 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currency - tenge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733093" y="40242"/>
        <a:ext cx="12212796" cy="743875"/>
      </dsp:txXfrm>
    </dsp:sp>
    <dsp:sp modelId="{8D3CED4B-77C6-4CBE-9C41-0E7BA14A57A6}">
      <dsp:nvSpPr>
        <dsp:cNvPr id="0" name=""/>
        <dsp:cNvSpPr/>
      </dsp:nvSpPr>
      <dsp:spPr>
        <a:xfrm>
          <a:off x="0" y="1710087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4DF45-FC64-4053-9DE1-7FCC09FD36AF}">
      <dsp:nvSpPr>
        <dsp:cNvPr id="0" name=""/>
        <dsp:cNvSpPr/>
      </dsp:nvSpPr>
      <dsp:spPr>
        <a:xfrm>
          <a:off x="773430" y="1337933"/>
          <a:ext cx="12309874" cy="1022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Circulation period - 5 years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23321" y="1387824"/>
        <a:ext cx="12210092" cy="922238"/>
      </dsp:txXfrm>
    </dsp:sp>
    <dsp:sp modelId="{32CA7F3B-4EB2-4F50-B710-881D14B5DCCE}">
      <dsp:nvSpPr>
        <dsp:cNvPr id="0" name=""/>
        <dsp:cNvSpPr/>
      </dsp:nvSpPr>
      <dsp:spPr>
        <a:xfrm>
          <a:off x="0" y="3317120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83461-0E39-4476-AB4E-B2083F9BAF3F}">
      <dsp:nvSpPr>
        <dsp:cNvPr id="0" name=""/>
        <dsp:cNvSpPr/>
      </dsp:nvSpPr>
      <dsp:spPr>
        <a:xfrm>
          <a:off x="775996" y="2979900"/>
          <a:ext cx="12274734" cy="1047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Coupon rate 11.9% per annum</a:t>
          </a:r>
          <a:endParaRPr lang="ru-RU" sz="2400" b="1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827134" y="3031038"/>
        <a:ext cx="12172458" cy="945285"/>
      </dsp:txXfrm>
    </dsp:sp>
    <dsp:sp modelId="{F6E7632A-02CD-4B4F-A900-1C91EB521A90}">
      <dsp:nvSpPr>
        <dsp:cNvPr id="0" name=""/>
        <dsp:cNvSpPr/>
      </dsp:nvSpPr>
      <dsp:spPr>
        <a:xfrm>
          <a:off x="0" y="5256684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E806E-F6A1-4BBC-A7D8-1849C146F498}">
      <dsp:nvSpPr>
        <dsp:cNvPr id="0" name=""/>
        <dsp:cNvSpPr/>
      </dsp:nvSpPr>
      <dsp:spPr>
        <a:xfrm>
          <a:off x="835651" y="4690730"/>
          <a:ext cx="12276100" cy="11749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Funds from the placement of social bonds were sent </a:t>
          </a:r>
          <a:r>
            <a:rPr lang="ru-RU" sz="2400" b="1" kern="1200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to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</a:t>
          </a:r>
          <a:r>
            <a:rPr lang="en-US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“Bank RBK”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JSC for subsequent lending to MSMEs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93007" y="4748086"/>
        <a:ext cx="12161388" cy="1060222"/>
      </dsp:txXfrm>
    </dsp:sp>
    <dsp:sp modelId="{F81DF18A-1189-4046-9A3A-D5E59941BEEB}">
      <dsp:nvSpPr>
        <dsp:cNvPr id="0" name=""/>
        <dsp:cNvSpPr/>
      </dsp:nvSpPr>
      <dsp:spPr>
        <a:xfrm>
          <a:off x="0" y="7315766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26043-C7F7-4829-91C3-E9495E3EB7F3}">
      <dsp:nvSpPr>
        <dsp:cNvPr id="0" name=""/>
        <dsp:cNvSpPr/>
      </dsp:nvSpPr>
      <dsp:spPr>
        <a:xfrm>
          <a:off x="769107" y="6607280"/>
          <a:ext cx="12495923" cy="145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Target </a:t>
          </a:r>
          <a:r>
            <a:rPr lang="ru-RU" sz="2400" b="1" kern="1200" dirty="0" err="1">
              <a:latin typeface="Georgia" panose="02040502050405020303" pitchFamily="18" charset="0"/>
              <a:cs typeface="Times New Roman" panose="02020603050405020304" pitchFamily="18" charset="0"/>
            </a:rPr>
            <a:t>group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is a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financing of MSMEs through STBs in the context of the COVID-19 pandemic with the possibility of preserving and/or creating jobs that carry out activities according to the list of activities in accordance with Appendix 1 to </a:t>
          </a:r>
          <a:r>
            <a:rPr lang="ru-RU" sz="2400" b="1" kern="1200" dirty="0" err="1">
              <a:latin typeface="Georgia" panose="02040502050405020303" pitchFamily="18" charset="0"/>
              <a:cs typeface="Times New Roman" panose="02020603050405020304" pitchFamily="18" charset="0"/>
            </a:rPr>
            <a:t>the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DG RK 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dated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20.04.2020. №224.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40321" y="6678494"/>
        <a:ext cx="12353495" cy="131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68"/>
            <a:ext cx="15119985" cy="2846705"/>
          </a:xfrm>
          <a:custGeom>
            <a:avLst/>
            <a:gdLst/>
            <a:ahLst/>
            <a:cxnLst/>
            <a:rect l="l" t="t" r="r" b="b"/>
            <a:pathLst>
              <a:path w="15119985" h="2846705">
                <a:moveTo>
                  <a:pt x="15119985" y="0"/>
                </a:moveTo>
                <a:lnTo>
                  <a:pt x="0" y="0"/>
                </a:lnTo>
                <a:lnTo>
                  <a:pt x="0" y="2846216"/>
                </a:lnTo>
                <a:lnTo>
                  <a:pt x="15119985" y="2846216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95"/>
            <a:ext cx="15119985" cy="10692130"/>
          </a:xfrm>
          <a:custGeom>
            <a:avLst/>
            <a:gdLst/>
            <a:ahLst/>
            <a:cxnLst/>
            <a:rect l="l" t="t" r="r" b="b"/>
            <a:pathLst>
              <a:path w="15119985" h="10692130">
                <a:moveTo>
                  <a:pt x="15119985" y="0"/>
                </a:moveTo>
                <a:lnTo>
                  <a:pt x="0" y="0"/>
                </a:lnTo>
                <a:lnTo>
                  <a:pt x="0" y="10692003"/>
                </a:lnTo>
                <a:lnTo>
                  <a:pt x="15119985" y="10692003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12509" y="4134558"/>
            <a:ext cx="13970" cy="2298065"/>
          </a:xfrm>
          <a:custGeom>
            <a:avLst/>
            <a:gdLst/>
            <a:ahLst/>
            <a:cxnLst/>
            <a:rect l="l" t="t" r="r" b="b"/>
            <a:pathLst>
              <a:path w="13970" h="2298065">
                <a:moveTo>
                  <a:pt x="13568" y="0"/>
                </a:moveTo>
                <a:lnTo>
                  <a:pt x="0" y="0"/>
                </a:lnTo>
                <a:lnTo>
                  <a:pt x="0" y="2297487"/>
                </a:lnTo>
                <a:lnTo>
                  <a:pt x="13568" y="2297487"/>
                </a:lnTo>
                <a:lnTo>
                  <a:pt x="13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7229" y="5021970"/>
            <a:ext cx="762717" cy="76273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4254" y="6181541"/>
            <a:ext cx="174171" cy="16924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528181" y="6094974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158" y="0"/>
                </a:lnTo>
                <a:lnTo>
                  <a:pt x="76429" y="9830"/>
                </a:lnTo>
                <a:lnTo>
                  <a:pt x="36647" y="36638"/>
                </a:lnTo>
                <a:lnTo>
                  <a:pt x="9831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1" y="243511"/>
                </a:lnTo>
                <a:lnTo>
                  <a:pt x="36647" y="283271"/>
                </a:lnTo>
                <a:lnTo>
                  <a:pt x="76429" y="310073"/>
                </a:lnTo>
                <a:lnTo>
                  <a:pt x="125158" y="319900"/>
                </a:lnTo>
                <a:lnTo>
                  <a:pt x="194818" y="319900"/>
                </a:lnTo>
                <a:lnTo>
                  <a:pt x="243547" y="310073"/>
                </a:lnTo>
                <a:lnTo>
                  <a:pt x="280573" y="285127"/>
                </a:lnTo>
                <a:lnTo>
                  <a:pt x="159956" y="285127"/>
                </a:lnTo>
                <a:lnTo>
                  <a:pt x="153018" y="284923"/>
                </a:lnTo>
                <a:lnTo>
                  <a:pt x="126492" y="277291"/>
                </a:lnTo>
                <a:lnTo>
                  <a:pt x="127444" y="273570"/>
                </a:lnTo>
                <a:lnTo>
                  <a:pt x="128270" y="269849"/>
                </a:lnTo>
                <a:lnTo>
                  <a:pt x="128561" y="269671"/>
                </a:lnTo>
                <a:lnTo>
                  <a:pt x="67055" y="269671"/>
                </a:lnTo>
                <a:lnTo>
                  <a:pt x="62229" y="264839"/>
                </a:lnTo>
                <a:lnTo>
                  <a:pt x="62293" y="233432"/>
                </a:lnTo>
                <a:lnTo>
                  <a:pt x="53446" y="218138"/>
                </a:lnTo>
                <a:lnTo>
                  <a:pt x="47045" y="201828"/>
                </a:lnTo>
                <a:lnTo>
                  <a:pt x="43157" y="184713"/>
                </a:lnTo>
                <a:lnTo>
                  <a:pt x="41846" y="167005"/>
                </a:lnTo>
                <a:lnTo>
                  <a:pt x="44119" y="143783"/>
                </a:lnTo>
                <a:lnTo>
                  <a:pt x="61643" y="101511"/>
                </a:lnTo>
                <a:lnTo>
                  <a:pt x="94475" y="68664"/>
                </a:lnTo>
                <a:lnTo>
                  <a:pt x="136756" y="51155"/>
                </a:lnTo>
                <a:lnTo>
                  <a:pt x="159956" y="48888"/>
                </a:lnTo>
                <a:lnTo>
                  <a:pt x="291590" y="48888"/>
                </a:lnTo>
                <a:lnTo>
                  <a:pt x="283329" y="36638"/>
                </a:lnTo>
                <a:lnTo>
                  <a:pt x="243547" y="9830"/>
                </a:lnTo>
                <a:lnTo>
                  <a:pt x="194818" y="0"/>
                </a:lnTo>
                <a:close/>
              </a:path>
              <a:path w="320040" h="320039">
                <a:moveTo>
                  <a:pt x="307667" y="72726"/>
                </a:moveTo>
                <a:lnTo>
                  <a:pt x="259270" y="72726"/>
                </a:lnTo>
                <a:lnTo>
                  <a:pt x="264096" y="77558"/>
                </a:lnTo>
                <a:lnTo>
                  <a:pt x="263969" y="109486"/>
                </a:lnTo>
                <a:lnTo>
                  <a:pt x="263715" y="110426"/>
                </a:lnTo>
                <a:lnTo>
                  <a:pt x="269932" y="123774"/>
                </a:lnTo>
                <a:lnTo>
                  <a:pt x="274447" y="137768"/>
                </a:lnTo>
                <a:lnTo>
                  <a:pt x="277199" y="152235"/>
                </a:lnTo>
                <a:lnTo>
                  <a:pt x="278129" y="167005"/>
                </a:lnTo>
                <a:lnTo>
                  <a:pt x="275856" y="190227"/>
                </a:lnTo>
                <a:lnTo>
                  <a:pt x="258332" y="232494"/>
                </a:lnTo>
                <a:lnTo>
                  <a:pt x="225473" y="265338"/>
                </a:lnTo>
                <a:lnTo>
                  <a:pt x="183184" y="282856"/>
                </a:lnTo>
                <a:lnTo>
                  <a:pt x="159956" y="285127"/>
                </a:lnTo>
                <a:lnTo>
                  <a:pt x="280573" y="285127"/>
                </a:lnTo>
                <a:lnTo>
                  <a:pt x="283329" y="283271"/>
                </a:lnTo>
                <a:lnTo>
                  <a:pt x="310144" y="243511"/>
                </a:lnTo>
                <a:lnTo>
                  <a:pt x="319976" y="194811"/>
                </a:lnTo>
                <a:lnTo>
                  <a:pt x="319976" y="125088"/>
                </a:lnTo>
                <a:lnTo>
                  <a:pt x="310144" y="76399"/>
                </a:lnTo>
                <a:lnTo>
                  <a:pt x="307667" y="72726"/>
                </a:lnTo>
                <a:close/>
              </a:path>
              <a:path w="320040" h="320039">
                <a:moveTo>
                  <a:pt x="186143" y="267563"/>
                </a:moveTo>
                <a:lnTo>
                  <a:pt x="132016" y="267563"/>
                </a:lnTo>
                <a:lnTo>
                  <a:pt x="143637" y="270319"/>
                </a:lnTo>
                <a:lnTo>
                  <a:pt x="151765" y="271284"/>
                </a:lnTo>
                <a:lnTo>
                  <a:pt x="159956" y="271284"/>
                </a:lnTo>
                <a:lnTo>
                  <a:pt x="180477" y="269279"/>
                </a:lnTo>
                <a:lnTo>
                  <a:pt x="186143" y="267563"/>
                </a:lnTo>
                <a:close/>
              </a:path>
              <a:path w="320040" h="320039">
                <a:moveTo>
                  <a:pt x="159956" y="62725"/>
                </a:moveTo>
                <a:lnTo>
                  <a:pt x="120070" y="70609"/>
                </a:lnTo>
                <a:lnTo>
                  <a:pt x="86233" y="93262"/>
                </a:lnTo>
                <a:lnTo>
                  <a:pt x="63611" y="127076"/>
                </a:lnTo>
                <a:lnTo>
                  <a:pt x="55752" y="167005"/>
                </a:lnTo>
                <a:lnTo>
                  <a:pt x="56840" y="182190"/>
                </a:lnTo>
                <a:lnTo>
                  <a:pt x="60071" y="196891"/>
                </a:lnTo>
                <a:lnTo>
                  <a:pt x="65397" y="210930"/>
                </a:lnTo>
                <a:lnTo>
                  <a:pt x="72771" y="224129"/>
                </a:lnTo>
                <a:lnTo>
                  <a:pt x="102933" y="224129"/>
                </a:lnTo>
                <a:lnTo>
                  <a:pt x="107759" y="228968"/>
                </a:lnTo>
                <a:lnTo>
                  <a:pt x="107759" y="264839"/>
                </a:lnTo>
                <a:lnTo>
                  <a:pt x="102933" y="269671"/>
                </a:lnTo>
                <a:lnTo>
                  <a:pt x="128561" y="269671"/>
                </a:lnTo>
                <a:lnTo>
                  <a:pt x="132016" y="267563"/>
                </a:lnTo>
                <a:lnTo>
                  <a:pt x="186143" y="267563"/>
                </a:lnTo>
                <a:lnTo>
                  <a:pt x="199921" y="263390"/>
                </a:lnTo>
                <a:lnTo>
                  <a:pt x="217829" y="253810"/>
                </a:lnTo>
                <a:lnTo>
                  <a:pt x="231449" y="242614"/>
                </a:lnTo>
                <a:lnTo>
                  <a:pt x="159956" y="242614"/>
                </a:lnTo>
                <a:lnTo>
                  <a:pt x="130539" y="236664"/>
                </a:lnTo>
                <a:lnTo>
                  <a:pt x="106497" y="220447"/>
                </a:lnTo>
                <a:lnTo>
                  <a:pt x="90278" y="196411"/>
                </a:lnTo>
                <a:lnTo>
                  <a:pt x="84327" y="167005"/>
                </a:lnTo>
                <a:lnTo>
                  <a:pt x="84741" y="159059"/>
                </a:lnTo>
                <a:lnTo>
                  <a:pt x="102502" y="117884"/>
                </a:lnTo>
                <a:lnTo>
                  <a:pt x="137947" y="94646"/>
                </a:lnTo>
                <a:lnTo>
                  <a:pt x="159956" y="91376"/>
                </a:lnTo>
                <a:lnTo>
                  <a:pt x="218567" y="91376"/>
                </a:lnTo>
                <a:lnTo>
                  <a:pt x="218567" y="77558"/>
                </a:lnTo>
                <a:lnTo>
                  <a:pt x="223393" y="72726"/>
                </a:lnTo>
                <a:lnTo>
                  <a:pt x="307667" y="72726"/>
                </a:lnTo>
                <a:lnTo>
                  <a:pt x="304789" y="68459"/>
                </a:lnTo>
                <a:lnTo>
                  <a:pt x="194373" y="68459"/>
                </a:lnTo>
                <a:lnTo>
                  <a:pt x="190690" y="67316"/>
                </a:lnTo>
                <a:lnTo>
                  <a:pt x="183191" y="65313"/>
                </a:lnTo>
                <a:lnTo>
                  <a:pt x="175561" y="63877"/>
                </a:lnTo>
                <a:lnTo>
                  <a:pt x="167812" y="63014"/>
                </a:lnTo>
                <a:lnTo>
                  <a:pt x="159956" y="62725"/>
                </a:lnTo>
                <a:close/>
              </a:path>
              <a:path w="320040" h="320039">
                <a:moveTo>
                  <a:pt x="218567" y="91376"/>
                </a:moveTo>
                <a:lnTo>
                  <a:pt x="159956" y="91376"/>
                </a:lnTo>
                <a:lnTo>
                  <a:pt x="181965" y="94646"/>
                </a:lnTo>
                <a:lnTo>
                  <a:pt x="201437" y="103807"/>
                </a:lnTo>
                <a:lnTo>
                  <a:pt x="228917" y="135902"/>
                </a:lnTo>
                <a:lnTo>
                  <a:pt x="235585" y="167005"/>
                </a:lnTo>
                <a:lnTo>
                  <a:pt x="229634" y="196411"/>
                </a:lnTo>
                <a:lnTo>
                  <a:pt x="213415" y="220447"/>
                </a:lnTo>
                <a:lnTo>
                  <a:pt x="189373" y="236664"/>
                </a:lnTo>
                <a:lnTo>
                  <a:pt x="159956" y="242614"/>
                </a:lnTo>
                <a:lnTo>
                  <a:pt x="231449" y="242614"/>
                </a:lnTo>
                <a:lnTo>
                  <a:pt x="256397" y="206926"/>
                </a:lnTo>
                <a:lnTo>
                  <a:pt x="264287" y="167005"/>
                </a:lnTo>
                <a:lnTo>
                  <a:pt x="263509" y="154301"/>
                </a:lnTo>
                <a:lnTo>
                  <a:pt x="261207" y="141846"/>
                </a:lnTo>
                <a:lnTo>
                  <a:pt x="257429" y="129786"/>
                </a:lnTo>
                <a:lnTo>
                  <a:pt x="252222" y="118268"/>
                </a:lnTo>
                <a:lnTo>
                  <a:pt x="223393" y="118268"/>
                </a:lnTo>
                <a:lnTo>
                  <a:pt x="218567" y="113430"/>
                </a:lnTo>
                <a:lnTo>
                  <a:pt x="218567" y="91376"/>
                </a:lnTo>
                <a:close/>
              </a:path>
              <a:path w="320040" h="320039">
                <a:moveTo>
                  <a:pt x="291590" y="48888"/>
                </a:moveTo>
                <a:lnTo>
                  <a:pt x="159956" y="48888"/>
                </a:lnTo>
                <a:lnTo>
                  <a:pt x="168822" y="49217"/>
                </a:lnTo>
                <a:lnTo>
                  <a:pt x="177593" y="50199"/>
                </a:lnTo>
                <a:lnTo>
                  <a:pt x="186245" y="51827"/>
                </a:lnTo>
                <a:lnTo>
                  <a:pt x="194754" y="54095"/>
                </a:lnTo>
                <a:lnTo>
                  <a:pt x="198437" y="55213"/>
                </a:lnTo>
                <a:lnTo>
                  <a:pt x="200469" y="59080"/>
                </a:lnTo>
                <a:lnTo>
                  <a:pt x="199248" y="63014"/>
                </a:lnTo>
                <a:lnTo>
                  <a:pt x="198247" y="66401"/>
                </a:lnTo>
                <a:lnTo>
                  <a:pt x="194373" y="68459"/>
                </a:lnTo>
                <a:lnTo>
                  <a:pt x="304789" y="68459"/>
                </a:lnTo>
                <a:lnTo>
                  <a:pt x="291590" y="48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7083" y="6204956"/>
            <a:ext cx="72517" cy="11878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528365" y="5334111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697" y="0"/>
                </a:moveTo>
                <a:lnTo>
                  <a:pt x="124974" y="0"/>
                </a:lnTo>
                <a:lnTo>
                  <a:pt x="76281" y="9831"/>
                </a:lnTo>
                <a:lnTo>
                  <a:pt x="36518" y="36641"/>
                </a:lnTo>
                <a:lnTo>
                  <a:pt x="9710" y="76402"/>
                </a:lnTo>
                <a:lnTo>
                  <a:pt x="24" y="124371"/>
                </a:lnTo>
                <a:lnTo>
                  <a:pt x="0" y="195414"/>
                </a:lnTo>
                <a:lnTo>
                  <a:pt x="9710" y="243506"/>
                </a:lnTo>
                <a:lnTo>
                  <a:pt x="36518" y="283267"/>
                </a:lnTo>
                <a:lnTo>
                  <a:pt x="76281" y="310076"/>
                </a:lnTo>
                <a:lnTo>
                  <a:pt x="124974" y="319906"/>
                </a:lnTo>
                <a:lnTo>
                  <a:pt x="194697" y="319906"/>
                </a:lnTo>
                <a:lnTo>
                  <a:pt x="243390" y="310076"/>
                </a:lnTo>
                <a:lnTo>
                  <a:pt x="283152" y="283267"/>
                </a:lnTo>
                <a:lnTo>
                  <a:pt x="306098" y="249237"/>
                </a:lnTo>
                <a:lnTo>
                  <a:pt x="68903" y="249237"/>
                </a:lnTo>
                <a:lnTo>
                  <a:pt x="66109" y="247307"/>
                </a:lnTo>
                <a:lnTo>
                  <a:pt x="63950" y="240531"/>
                </a:lnTo>
                <a:lnTo>
                  <a:pt x="65982" y="236537"/>
                </a:lnTo>
                <a:lnTo>
                  <a:pt x="116401" y="220414"/>
                </a:lnTo>
                <a:lnTo>
                  <a:pt x="199291" y="220414"/>
                </a:lnTo>
                <a:lnTo>
                  <a:pt x="222224" y="204943"/>
                </a:lnTo>
                <a:lnTo>
                  <a:pt x="227631" y="196926"/>
                </a:lnTo>
                <a:lnTo>
                  <a:pt x="76206" y="196926"/>
                </a:lnTo>
                <a:lnTo>
                  <a:pt x="71888" y="195560"/>
                </a:lnTo>
                <a:lnTo>
                  <a:pt x="58742" y="158558"/>
                </a:lnTo>
                <a:lnTo>
                  <a:pt x="57283" y="142532"/>
                </a:lnTo>
                <a:lnTo>
                  <a:pt x="65349" y="102658"/>
                </a:lnTo>
                <a:lnTo>
                  <a:pt x="87334" y="70058"/>
                </a:lnTo>
                <a:lnTo>
                  <a:pt x="119916" y="48058"/>
                </a:lnTo>
                <a:lnTo>
                  <a:pt x="159772" y="39985"/>
                </a:lnTo>
                <a:lnTo>
                  <a:pt x="285408" y="39985"/>
                </a:lnTo>
                <a:lnTo>
                  <a:pt x="283152" y="36641"/>
                </a:lnTo>
                <a:lnTo>
                  <a:pt x="243390" y="9831"/>
                </a:lnTo>
                <a:lnTo>
                  <a:pt x="194697" y="0"/>
                </a:lnTo>
                <a:close/>
              </a:path>
              <a:path w="320040" h="320039">
                <a:moveTo>
                  <a:pt x="116274" y="235419"/>
                </a:moveTo>
                <a:lnTo>
                  <a:pt x="73348" y="249142"/>
                </a:lnTo>
                <a:lnTo>
                  <a:pt x="72650" y="249237"/>
                </a:lnTo>
                <a:lnTo>
                  <a:pt x="306098" y="249237"/>
                </a:lnTo>
                <a:lnTo>
                  <a:pt x="308906" y="245071"/>
                </a:lnTo>
                <a:lnTo>
                  <a:pt x="159772" y="245071"/>
                </a:lnTo>
                <a:lnTo>
                  <a:pt x="146126" y="244139"/>
                </a:lnTo>
                <a:lnTo>
                  <a:pt x="134142" y="241781"/>
                </a:lnTo>
                <a:lnTo>
                  <a:pt x="124098" y="238655"/>
                </a:lnTo>
                <a:lnTo>
                  <a:pt x="116274" y="235419"/>
                </a:lnTo>
                <a:close/>
              </a:path>
              <a:path w="320040" h="320039">
                <a:moveTo>
                  <a:pt x="285408" y="39985"/>
                </a:moveTo>
                <a:lnTo>
                  <a:pt x="159772" y="39985"/>
                </a:lnTo>
                <a:lnTo>
                  <a:pt x="199675" y="48058"/>
                </a:lnTo>
                <a:lnTo>
                  <a:pt x="232297" y="70058"/>
                </a:lnTo>
                <a:lnTo>
                  <a:pt x="254311" y="102658"/>
                </a:lnTo>
                <a:lnTo>
                  <a:pt x="262388" y="142532"/>
                </a:lnTo>
                <a:lnTo>
                  <a:pt x="254311" y="182412"/>
                </a:lnTo>
                <a:lnTo>
                  <a:pt x="232297" y="215009"/>
                </a:lnTo>
                <a:lnTo>
                  <a:pt x="199675" y="237002"/>
                </a:lnTo>
                <a:lnTo>
                  <a:pt x="159772" y="245071"/>
                </a:lnTo>
                <a:lnTo>
                  <a:pt x="308906" y="245071"/>
                </a:lnTo>
                <a:lnTo>
                  <a:pt x="309961" y="243506"/>
                </a:lnTo>
                <a:lnTo>
                  <a:pt x="319671" y="195414"/>
                </a:lnTo>
                <a:lnTo>
                  <a:pt x="319792" y="125088"/>
                </a:lnTo>
                <a:lnTo>
                  <a:pt x="309961" y="76402"/>
                </a:lnTo>
                <a:lnTo>
                  <a:pt x="285408" y="39985"/>
                </a:lnTo>
                <a:close/>
              </a:path>
              <a:path w="320040" h="320039">
                <a:moveTo>
                  <a:pt x="199291" y="220414"/>
                </a:moveTo>
                <a:lnTo>
                  <a:pt x="116401" y="220414"/>
                </a:lnTo>
                <a:lnTo>
                  <a:pt x="118370" y="220567"/>
                </a:lnTo>
                <a:lnTo>
                  <a:pt x="120021" y="221405"/>
                </a:lnTo>
                <a:lnTo>
                  <a:pt x="125946" y="224073"/>
                </a:lnTo>
                <a:lnTo>
                  <a:pt x="134896" y="227182"/>
                </a:lnTo>
                <a:lnTo>
                  <a:pt x="146346" y="229760"/>
                </a:lnTo>
                <a:lnTo>
                  <a:pt x="159772" y="230835"/>
                </a:lnTo>
                <a:lnTo>
                  <a:pt x="194147" y="223885"/>
                </a:lnTo>
                <a:lnTo>
                  <a:pt x="199291" y="220414"/>
                </a:lnTo>
                <a:close/>
              </a:path>
              <a:path w="320040" h="320039">
                <a:moveTo>
                  <a:pt x="159772" y="54222"/>
                </a:moveTo>
                <a:lnTo>
                  <a:pt x="125460" y="61173"/>
                </a:lnTo>
                <a:lnTo>
                  <a:pt x="97399" y="80117"/>
                </a:lnTo>
                <a:lnTo>
                  <a:pt x="78458" y="108191"/>
                </a:lnTo>
                <a:lnTo>
                  <a:pt x="71507" y="142532"/>
                </a:lnTo>
                <a:lnTo>
                  <a:pt x="72791" y="156350"/>
                </a:lnTo>
                <a:lnTo>
                  <a:pt x="75891" y="168744"/>
                </a:lnTo>
                <a:lnTo>
                  <a:pt x="79613" y="178746"/>
                </a:lnTo>
                <a:lnTo>
                  <a:pt x="82810" y="185540"/>
                </a:lnTo>
                <a:lnTo>
                  <a:pt x="84588" y="189039"/>
                </a:lnTo>
                <a:lnTo>
                  <a:pt x="83191" y="193332"/>
                </a:lnTo>
                <a:lnTo>
                  <a:pt x="76206" y="196926"/>
                </a:lnTo>
                <a:lnTo>
                  <a:pt x="227631" y="196926"/>
                </a:lnTo>
                <a:lnTo>
                  <a:pt x="228650" y="195414"/>
                </a:lnTo>
                <a:lnTo>
                  <a:pt x="187775" y="195414"/>
                </a:lnTo>
                <a:lnTo>
                  <a:pt x="184727" y="194894"/>
                </a:lnTo>
                <a:lnTo>
                  <a:pt x="147843" y="176534"/>
                </a:lnTo>
                <a:lnTo>
                  <a:pt x="114534" y="139771"/>
                </a:lnTo>
                <a:lnTo>
                  <a:pt x="104908" y="114947"/>
                </a:lnTo>
                <a:lnTo>
                  <a:pt x="109670" y="102717"/>
                </a:lnTo>
                <a:lnTo>
                  <a:pt x="114814" y="97904"/>
                </a:lnTo>
                <a:lnTo>
                  <a:pt x="125545" y="93611"/>
                </a:lnTo>
                <a:lnTo>
                  <a:pt x="129101" y="93440"/>
                </a:lnTo>
                <a:lnTo>
                  <a:pt x="231209" y="93440"/>
                </a:lnTo>
                <a:lnTo>
                  <a:pt x="222224" y="80117"/>
                </a:lnTo>
                <a:lnTo>
                  <a:pt x="194147" y="61173"/>
                </a:lnTo>
                <a:lnTo>
                  <a:pt x="159772" y="54222"/>
                </a:lnTo>
                <a:close/>
              </a:path>
              <a:path w="320040" h="320039">
                <a:moveTo>
                  <a:pt x="247298" y="146500"/>
                </a:moveTo>
                <a:lnTo>
                  <a:pt x="187267" y="146500"/>
                </a:lnTo>
                <a:lnTo>
                  <a:pt x="194337" y="150447"/>
                </a:lnTo>
                <a:lnTo>
                  <a:pt x="206571" y="158381"/>
                </a:lnTo>
                <a:lnTo>
                  <a:pt x="211080" y="162623"/>
                </a:lnTo>
                <a:lnTo>
                  <a:pt x="212604" y="166166"/>
                </a:lnTo>
                <a:lnTo>
                  <a:pt x="214064" y="169468"/>
                </a:lnTo>
                <a:lnTo>
                  <a:pt x="194379" y="195414"/>
                </a:lnTo>
                <a:lnTo>
                  <a:pt x="228650" y="195414"/>
                </a:lnTo>
                <a:lnTo>
                  <a:pt x="241157" y="176871"/>
                </a:lnTo>
                <a:lnTo>
                  <a:pt x="247298" y="146500"/>
                </a:lnTo>
                <a:close/>
              </a:path>
              <a:path w="320040" h="320039">
                <a:moveTo>
                  <a:pt x="127958" y="108051"/>
                </a:moveTo>
                <a:lnTo>
                  <a:pt x="127768" y="108076"/>
                </a:lnTo>
                <a:lnTo>
                  <a:pt x="124910" y="109213"/>
                </a:lnTo>
                <a:lnTo>
                  <a:pt x="121735" y="111029"/>
                </a:lnTo>
                <a:lnTo>
                  <a:pt x="119386" y="117005"/>
                </a:lnTo>
                <a:lnTo>
                  <a:pt x="120338" y="120180"/>
                </a:lnTo>
                <a:lnTo>
                  <a:pt x="147707" y="158203"/>
                </a:lnTo>
                <a:lnTo>
                  <a:pt x="186188" y="180359"/>
                </a:lnTo>
                <a:lnTo>
                  <a:pt x="191712" y="181743"/>
                </a:lnTo>
                <a:lnTo>
                  <a:pt x="197364" y="178746"/>
                </a:lnTo>
                <a:lnTo>
                  <a:pt x="198824" y="175393"/>
                </a:lnTo>
                <a:lnTo>
                  <a:pt x="199549" y="172785"/>
                </a:lnTo>
                <a:lnTo>
                  <a:pt x="199586" y="172021"/>
                </a:lnTo>
                <a:lnTo>
                  <a:pt x="197427" y="169068"/>
                </a:lnTo>
                <a:lnTo>
                  <a:pt x="194235" y="166985"/>
                </a:lnTo>
                <a:lnTo>
                  <a:pt x="175075" y="166985"/>
                </a:lnTo>
                <a:lnTo>
                  <a:pt x="171710" y="164928"/>
                </a:lnTo>
                <a:lnTo>
                  <a:pt x="168281" y="162896"/>
                </a:lnTo>
                <a:lnTo>
                  <a:pt x="167272" y="158558"/>
                </a:lnTo>
                <a:lnTo>
                  <a:pt x="167459" y="158203"/>
                </a:lnTo>
                <a:lnTo>
                  <a:pt x="170694" y="152800"/>
                </a:lnTo>
                <a:lnTo>
                  <a:pt x="174504" y="146545"/>
                </a:lnTo>
                <a:lnTo>
                  <a:pt x="247298" y="146500"/>
                </a:lnTo>
                <a:lnTo>
                  <a:pt x="248100" y="142532"/>
                </a:lnTo>
                <a:lnTo>
                  <a:pt x="247338" y="138760"/>
                </a:lnTo>
                <a:lnTo>
                  <a:pt x="145167" y="138760"/>
                </a:lnTo>
                <a:lnTo>
                  <a:pt x="140658" y="138163"/>
                </a:lnTo>
                <a:lnTo>
                  <a:pt x="138309" y="135039"/>
                </a:lnTo>
                <a:lnTo>
                  <a:pt x="135896" y="131914"/>
                </a:lnTo>
                <a:lnTo>
                  <a:pt x="136467" y="127450"/>
                </a:lnTo>
                <a:lnTo>
                  <a:pt x="140468" y="124371"/>
                </a:lnTo>
                <a:lnTo>
                  <a:pt x="141166" y="123729"/>
                </a:lnTo>
                <a:lnTo>
                  <a:pt x="139515" y="119856"/>
                </a:lnTo>
                <a:lnTo>
                  <a:pt x="131324" y="109937"/>
                </a:lnTo>
                <a:lnTo>
                  <a:pt x="128149" y="108076"/>
                </a:lnTo>
                <a:lnTo>
                  <a:pt x="127958" y="108051"/>
                </a:lnTo>
                <a:close/>
              </a:path>
              <a:path w="320040" h="320039">
                <a:moveTo>
                  <a:pt x="182632" y="160858"/>
                </a:moveTo>
                <a:lnTo>
                  <a:pt x="182378" y="161105"/>
                </a:lnTo>
                <a:lnTo>
                  <a:pt x="181997" y="161601"/>
                </a:lnTo>
                <a:lnTo>
                  <a:pt x="179393" y="165893"/>
                </a:lnTo>
                <a:lnTo>
                  <a:pt x="175075" y="166985"/>
                </a:lnTo>
                <a:lnTo>
                  <a:pt x="194235" y="166985"/>
                </a:lnTo>
                <a:lnTo>
                  <a:pt x="186632" y="162026"/>
                </a:lnTo>
                <a:lnTo>
                  <a:pt x="182632" y="160858"/>
                </a:lnTo>
                <a:close/>
              </a:path>
              <a:path w="320040" h="320039">
                <a:moveTo>
                  <a:pt x="231209" y="93440"/>
                </a:moveTo>
                <a:lnTo>
                  <a:pt x="129101" y="93440"/>
                </a:lnTo>
                <a:lnTo>
                  <a:pt x="132530" y="94507"/>
                </a:lnTo>
                <a:lnTo>
                  <a:pt x="136277" y="95624"/>
                </a:lnTo>
                <a:lnTo>
                  <a:pt x="140912" y="99644"/>
                </a:lnTo>
                <a:lnTo>
                  <a:pt x="146500" y="106387"/>
                </a:lnTo>
                <a:lnTo>
                  <a:pt x="150247" y="111029"/>
                </a:lnTo>
                <a:lnTo>
                  <a:pt x="154882" y="117500"/>
                </a:lnTo>
                <a:lnTo>
                  <a:pt x="156279" y="130225"/>
                </a:lnTo>
                <a:lnTo>
                  <a:pt x="150437" y="134664"/>
                </a:lnTo>
                <a:lnTo>
                  <a:pt x="145167" y="138760"/>
                </a:lnTo>
                <a:lnTo>
                  <a:pt x="247338" y="138760"/>
                </a:lnTo>
                <a:lnTo>
                  <a:pt x="241157" y="108191"/>
                </a:lnTo>
                <a:lnTo>
                  <a:pt x="231209" y="93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1871" y="5784936"/>
            <a:ext cx="192595" cy="19263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528244" y="5714539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375" y="9831"/>
                </a:lnTo>
                <a:lnTo>
                  <a:pt x="36615" y="36645"/>
                </a:lnTo>
                <a:lnTo>
                  <a:pt x="9821" y="76415"/>
                </a:lnTo>
                <a:lnTo>
                  <a:pt x="0" y="125120"/>
                </a:lnTo>
                <a:lnTo>
                  <a:pt x="0" y="194817"/>
                </a:lnTo>
                <a:lnTo>
                  <a:pt x="9821" y="243521"/>
                </a:lnTo>
                <a:lnTo>
                  <a:pt x="36615" y="283290"/>
                </a:lnTo>
                <a:lnTo>
                  <a:pt x="76375" y="310101"/>
                </a:lnTo>
                <a:lnTo>
                  <a:pt x="125095" y="319932"/>
                </a:lnTo>
                <a:lnTo>
                  <a:pt x="194818" y="319932"/>
                </a:lnTo>
                <a:lnTo>
                  <a:pt x="243510" y="310101"/>
                </a:lnTo>
                <a:lnTo>
                  <a:pt x="283273" y="283290"/>
                </a:lnTo>
                <a:lnTo>
                  <a:pt x="288387" y="275704"/>
                </a:lnTo>
                <a:lnTo>
                  <a:pt x="159512" y="275704"/>
                </a:lnTo>
                <a:lnTo>
                  <a:pt x="117042" y="266984"/>
                </a:lnTo>
                <a:lnTo>
                  <a:pt x="82550" y="243332"/>
                </a:lnTo>
                <a:lnTo>
                  <a:pt x="59392" y="208514"/>
                </a:lnTo>
                <a:lnTo>
                  <a:pt x="50926" y="166293"/>
                </a:lnTo>
                <a:lnTo>
                  <a:pt x="59454" y="124001"/>
                </a:lnTo>
                <a:lnTo>
                  <a:pt x="82716" y="89484"/>
                </a:lnTo>
                <a:lnTo>
                  <a:pt x="117229" y="66223"/>
                </a:lnTo>
                <a:lnTo>
                  <a:pt x="159512" y="57696"/>
                </a:lnTo>
                <a:lnTo>
                  <a:pt x="297463" y="57696"/>
                </a:lnTo>
                <a:lnTo>
                  <a:pt x="283273" y="36645"/>
                </a:lnTo>
                <a:lnTo>
                  <a:pt x="243510" y="9831"/>
                </a:lnTo>
                <a:lnTo>
                  <a:pt x="194818" y="0"/>
                </a:lnTo>
                <a:close/>
              </a:path>
              <a:path w="320040" h="320039">
                <a:moveTo>
                  <a:pt x="297463" y="57696"/>
                </a:moveTo>
                <a:lnTo>
                  <a:pt x="159512" y="57696"/>
                </a:lnTo>
                <a:lnTo>
                  <a:pt x="201708" y="66153"/>
                </a:lnTo>
                <a:lnTo>
                  <a:pt x="236529" y="89299"/>
                </a:lnTo>
                <a:lnTo>
                  <a:pt x="260194" y="123792"/>
                </a:lnTo>
                <a:lnTo>
                  <a:pt x="268922" y="166293"/>
                </a:lnTo>
                <a:lnTo>
                  <a:pt x="260247" y="208723"/>
                </a:lnTo>
                <a:lnTo>
                  <a:pt x="236667" y="243521"/>
                </a:lnTo>
                <a:lnTo>
                  <a:pt x="201869" y="267053"/>
                </a:lnTo>
                <a:lnTo>
                  <a:pt x="159512" y="275704"/>
                </a:lnTo>
                <a:lnTo>
                  <a:pt x="288387" y="275704"/>
                </a:lnTo>
                <a:lnTo>
                  <a:pt x="310082" y="243521"/>
                </a:lnTo>
                <a:lnTo>
                  <a:pt x="319913" y="194817"/>
                </a:lnTo>
                <a:lnTo>
                  <a:pt x="319913" y="125120"/>
                </a:lnTo>
                <a:lnTo>
                  <a:pt x="310082" y="76415"/>
                </a:lnTo>
                <a:lnTo>
                  <a:pt x="297463" y="57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28244" y="495142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402" y="9830"/>
                </a:lnTo>
                <a:lnTo>
                  <a:pt x="36639" y="36638"/>
                </a:lnTo>
                <a:lnTo>
                  <a:pt x="9830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0" y="243501"/>
                </a:lnTo>
                <a:lnTo>
                  <a:pt x="36639" y="283264"/>
                </a:lnTo>
                <a:lnTo>
                  <a:pt x="76402" y="310075"/>
                </a:lnTo>
                <a:lnTo>
                  <a:pt x="125095" y="319906"/>
                </a:lnTo>
                <a:lnTo>
                  <a:pt x="194818" y="319906"/>
                </a:lnTo>
                <a:lnTo>
                  <a:pt x="243510" y="310075"/>
                </a:lnTo>
                <a:lnTo>
                  <a:pt x="283273" y="283264"/>
                </a:lnTo>
                <a:lnTo>
                  <a:pt x="310082" y="243501"/>
                </a:lnTo>
                <a:lnTo>
                  <a:pt x="319913" y="194811"/>
                </a:lnTo>
                <a:lnTo>
                  <a:pt x="319913" y="125088"/>
                </a:lnTo>
                <a:lnTo>
                  <a:pt x="310082" y="76399"/>
                </a:lnTo>
                <a:lnTo>
                  <a:pt x="283273" y="36638"/>
                </a:lnTo>
                <a:lnTo>
                  <a:pt x="243510" y="9830"/>
                </a:lnTo>
                <a:lnTo>
                  <a:pt x="194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6887" y="4997339"/>
            <a:ext cx="182625" cy="228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291" y="2070541"/>
            <a:ext cx="34778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5634" y="3712010"/>
            <a:ext cx="12830175" cy="520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und.kz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damu.kz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816" y="5191426"/>
            <a:ext cx="7847965" cy="1964689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2190"/>
              </a:spcBef>
            </a:pPr>
            <a:r>
              <a:rPr sz="7200" b="1" spc="615" dirty="0">
                <a:solidFill>
                  <a:srgbClr val="FFFFFF"/>
                </a:solidFill>
                <a:latin typeface="Cambria"/>
                <a:cs typeface="Cambria"/>
              </a:rPr>
              <a:t>Use</a:t>
            </a:r>
            <a:r>
              <a:rPr sz="7200" b="1" spc="570" dirty="0">
                <a:solidFill>
                  <a:srgbClr val="FFFFFF"/>
                </a:solidFill>
                <a:latin typeface="Cambria"/>
                <a:cs typeface="Cambria"/>
              </a:rPr>
              <a:t>  of</a:t>
            </a:r>
            <a:r>
              <a:rPr sz="7200" b="1" spc="445" dirty="0">
                <a:solidFill>
                  <a:srgbClr val="FFFFFF"/>
                </a:solidFill>
                <a:latin typeface="Cambria"/>
                <a:cs typeface="Cambria"/>
              </a:rPr>
              <a:t>  Proceeds</a:t>
            </a:r>
            <a:r>
              <a:rPr sz="7200" b="1" spc="520" dirty="0">
                <a:solidFill>
                  <a:srgbClr val="FFFFFF"/>
                </a:solidFill>
                <a:latin typeface="Cambria"/>
                <a:cs typeface="Cambria"/>
              </a:rPr>
              <a:t> Report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725" y="1808617"/>
            <a:ext cx="565848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Damu</a:t>
            </a:r>
            <a:r>
              <a:rPr sz="1750" b="1" spc="10" dirty="0">
                <a:solidFill>
                  <a:srgbClr val="FFFFFF"/>
                </a:solidFill>
                <a:latin typeface="Georgia"/>
                <a:cs typeface="Georgia"/>
              </a:rPr>
              <a:t> Entrepreneurship</a:t>
            </a:r>
            <a:r>
              <a:rPr sz="1750" b="1" spc="50" dirty="0">
                <a:solidFill>
                  <a:srgbClr val="FFFFFF"/>
                </a:solidFill>
                <a:latin typeface="Georgia"/>
                <a:cs typeface="Georgia"/>
              </a:rPr>
              <a:t> Development</a:t>
            </a: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 Fund</a:t>
            </a:r>
            <a:r>
              <a:rPr sz="1750" b="1" spc="-65" dirty="0">
                <a:solidFill>
                  <a:srgbClr val="FFFFFF"/>
                </a:solidFill>
                <a:latin typeface="Georgia"/>
                <a:cs typeface="Georgia"/>
              </a:rPr>
              <a:t> JSC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9157" y="9128376"/>
            <a:ext cx="1363980" cy="450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damu.kz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600" spc="-254" dirty="0">
                <a:solidFill>
                  <a:srgbClr val="FFFFFF"/>
                </a:solidFill>
                <a:latin typeface="Courier New"/>
                <a:cs typeface="Courier New"/>
              </a:rPr>
              <a:t>с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sz="1600" spc="-155" dirty="0">
                <a:solidFill>
                  <a:srgbClr val="FFFFFF"/>
                </a:solidFill>
                <a:latin typeface="Trebuchet MS"/>
                <a:cs typeface="Trebuchet MS"/>
              </a:rPr>
              <a:t> 1</a:t>
            </a:r>
            <a:r>
              <a:rPr sz="1600" spc="-17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40055" y="1888662"/>
            <a:ext cx="6153785" cy="1127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00" spc="590" dirty="0">
                <a:latin typeface="Cambria"/>
                <a:cs typeface="Cambria"/>
              </a:rPr>
              <a:t>Green</a:t>
            </a:r>
            <a:r>
              <a:rPr sz="7200" spc="395" dirty="0"/>
              <a:t> B</a:t>
            </a:r>
            <a:r>
              <a:rPr sz="7200" spc="395" dirty="0">
                <a:latin typeface="Cambria"/>
                <a:cs typeface="Cambria"/>
              </a:rPr>
              <a:t>ond</a:t>
            </a:r>
            <a:r>
              <a:rPr sz="7200" spc="395" dirty="0"/>
              <a:t>s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80567" y="2408716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3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FUND</a:t>
            </a:r>
            <a:endParaRPr sz="350">
              <a:latin typeface="Lucida Sans Unicode"/>
              <a:cs typeface="Lucida Sans Unicode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17500"/>
            <a:ext cx="14706600" cy="10134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16705" y="1902076"/>
            <a:ext cx="13326744" cy="8032115"/>
            <a:chOff x="916705" y="1902076"/>
            <a:chExt cx="13326744" cy="80321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5" y="8865479"/>
              <a:ext cx="1068089" cy="10680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91172" y="2146854"/>
              <a:ext cx="1052195" cy="259715"/>
            </a:xfrm>
            <a:custGeom>
              <a:avLst/>
              <a:gdLst/>
              <a:ahLst/>
              <a:cxnLst/>
              <a:rect l="l" t="t" r="r" b="b"/>
              <a:pathLst>
                <a:path w="1052194" h="259714">
                  <a:moveTo>
                    <a:pt x="644307" y="52274"/>
                  </a:moveTo>
                  <a:lnTo>
                    <a:pt x="603186" y="52274"/>
                  </a:lnTo>
                  <a:lnTo>
                    <a:pt x="606171" y="57671"/>
                  </a:lnTo>
                  <a:lnTo>
                    <a:pt x="607250" y="60592"/>
                  </a:lnTo>
                  <a:lnTo>
                    <a:pt x="674116" y="229185"/>
                  </a:lnTo>
                  <a:lnTo>
                    <a:pt x="711453" y="259538"/>
                  </a:lnTo>
                  <a:lnTo>
                    <a:pt x="726021" y="257483"/>
                  </a:lnTo>
                  <a:lnTo>
                    <a:pt x="736028" y="251529"/>
                  </a:lnTo>
                  <a:lnTo>
                    <a:pt x="743082" y="241991"/>
                  </a:lnTo>
                  <a:lnTo>
                    <a:pt x="748792" y="229185"/>
                  </a:lnTo>
                  <a:lnTo>
                    <a:pt x="755786" y="211532"/>
                  </a:lnTo>
                  <a:lnTo>
                    <a:pt x="709231" y="211532"/>
                  </a:lnTo>
                  <a:lnTo>
                    <a:pt x="706628" y="207531"/>
                  </a:lnTo>
                  <a:lnTo>
                    <a:pt x="704342" y="202134"/>
                  </a:lnTo>
                  <a:lnTo>
                    <a:pt x="644307" y="52274"/>
                  </a:lnTo>
                  <a:close/>
                </a:path>
                <a:path w="1052194" h="259714">
                  <a:moveTo>
                    <a:pt x="874458" y="77293"/>
                  </a:moveTo>
                  <a:lnTo>
                    <a:pt x="826071" y="77293"/>
                  </a:lnTo>
                  <a:lnTo>
                    <a:pt x="825119" y="167844"/>
                  </a:lnTo>
                  <a:lnTo>
                    <a:pt x="836022" y="217109"/>
                  </a:lnTo>
                  <a:lnTo>
                    <a:pt x="869773" y="247644"/>
                  </a:lnTo>
                  <a:lnTo>
                    <a:pt x="918084" y="258962"/>
                  </a:lnTo>
                  <a:lnTo>
                    <a:pt x="938657" y="259538"/>
                  </a:lnTo>
                  <a:lnTo>
                    <a:pt x="959229" y="258962"/>
                  </a:lnTo>
                  <a:lnTo>
                    <a:pt x="983170" y="255744"/>
                  </a:lnTo>
                  <a:lnTo>
                    <a:pt x="1007540" y="247644"/>
                  </a:lnTo>
                  <a:lnTo>
                    <a:pt x="1029398" y="232423"/>
                  </a:lnTo>
                  <a:lnTo>
                    <a:pt x="1037782" y="221628"/>
                  </a:lnTo>
                  <a:lnTo>
                    <a:pt x="938657" y="221628"/>
                  </a:lnTo>
                  <a:lnTo>
                    <a:pt x="926090" y="221124"/>
                  </a:lnTo>
                  <a:lnTo>
                    <a:pt x="887095" y="205372"/>
                  </a:lnTo>
                  <a:lnTo>
                    <a:pt x="874458" y="161367"/>
                  </a:lnTo>
                  <a:lnTo>
                    <a:pt x="874458" y="77293"/>
                  </a:lnTo>
                  <a:close/>
                </a:path>
                <a:path w="1052194" h="259714">
                  <a:moveTo>
                    <a:pt x="590867" y="1029"/>
                  </a:moveTo>
                  <a:lnTo>
                    <a:pt x="581108" y="1602"/>
                  </a:lnTo>
                  <a:lnTo>
                    <a:pt x="566943" y="5324"/>
                  </a:lnTo>
                  <a:lnTo>
                    <a:pt x="554184" y="15201"/>
                  </a:lnTo>
                  <a:lnTo>
                    <a:pt x="548640" y="34240"/>
                  </a:lnTo>
                  <a:lnTo>
                    <a:pt x="548640" y="256617"/>
                  </a:lnTo>
                  <a:lnTo>
                    <a:pt x="597979" y="256617"/>
                  </a:lnTo>
                  <a:lnTo>
                    <a:pt x="596937" y="77293"/>
                  </a:lnTo>
                  <a:lnTo>
                    <a:pt x="596836" y="52274"/>
                  </a:lnTo>
                  <a:lnTo>
                    <a:pt x="644307" y="52274"/>
                  </a:lnTo>
                  <a:lnTo>
                    <a:pt x="636778" y="33478"/>
                  </a:lnTo>
                  <a:lnTo>
                    <a:pt x="630854" y="20960"/>
                  </a:lnTo>
                  <a:lnTo>
                    <a:pt x="622490" y="10634"/>
                  </a:lnTo>
                  <a:lnTo>
                    <a:pt x="609792" y="3617"/>
                  </a:lnTo>
                  <a:lnTo>
                    <a:pt x="590867" y="1029"/>
                  </a:lnTo>
                  <a:close/>
                </a:path>
                <a:path w="1052194" h="259714">
                  <a:moveTo>
                    <a:pt x="1023670" y="0"/>
                  </a:moveTo>
                  <a:lnTo>
                    <a:pt x="1009022" y="3268"/>
                  </a:lnTo>
                  <a:lnTo>
                    <a:pt x="1003626" y="17799"/>
                  </a:lnTo>
                  <a:lnTo>
                    <a:pt x="1002855" y="47702"/>
                  </a:lnTo>
                  <a:lnTo>
                    <a:pt x="1002854" y="161367"/>
                  </a:lnTo>
                  <a:lnTo>
                    <a:pt x="1002610" y="171743"/>
                  </a:lnTo>
                  <a:lnTo>
                    <a:pt x="978795" y="214020"/>
                  </a:lnTo>
                  <a:lnTo>
                    <a:pt x="938657" y="221628"/>
                  </a:lnTo>
                  <a:lnTo>
                    <a:pt x="1037782" y="221628"/>
                  </a:lnTo>
                  <a:lnTo>
                    <a:pt x="1041291" y="217109"/>
                  </a:lnTo>
                  <a:lnTo>
                    <a:pt x="1048202" y="200824"/>
                  </a:lnTo>
                  <a:lnTo>
                    <a:pt x="1051410" y="184194"/>
                  </a:lnTo>
                  <a:lnTo>
                    <a:pt x="1052195" y="167844"/>
                  </a:lnTo>
                  <a:lnTo>
                    <a:pt x="1052195" y="3887"/>
                  </a:lnTo>
                  <a:lnTo>
                    <a:pt x="1023670" y="0"/>
                  </a:lnTo>
                  <a:close/>
                </a:path>
                <a:path w="1052194" h="259714">
                  <a:moveTo>
                    <a:pt x="832040" y="1029"/>
                  </a:moveTo>
                  <a:lnTo>
                    <a:pt x="795401" y="16380"/>
                  </a:lnTo>
                  <a:lnTo>
                    <a:pt x="718566" y="202134"/>
                  </a:lnTo>
                  <a:lnTo>
                    <a:pt x="716343" y="207531"/>
                  </a:lnTo>
                  <a:lnTo>
                    <a:pt x="713676" y="211532"/>
                  </a:lnTo>
                  <a:lnTo>
                    <a:pt x="755786" y="211532"/>
                  </a:lnTo>
                  <a:lnTo>
                    <a:pt x="815594" y="60592"/>
                  </a:lnTo>
                  <a:lnTo>
                    <a:pt x="816800" y="57671"/>
                  </a:lnTo>
                  <a:lnTo>
                    <a:pt x="819403" y="52274"/>
                  </a:lnTo>
                  <a:lnTo>
                    <a:pt x="874204" y="52274"/>
                  </a:lnTo>
                  <a:lnTo>
                    <a:pt x="874204" y="34240"/>
                  </a:lnTo>
                  <a:lnTo>
                    <a:pt x="871036" y="19300"/>
                  </a:lnTo>
                  <a:lnTo>
                    <a:pt x="862242" y="8967"/>
                  </a:lnTo>
                  <a:lnTo>
                    <a:pt x="848888" y="2968"/>
                  </a:lnTo>
                  <a:lnTo>
                    <a:pt x="832040" y="1029"/>
                  </a:lnTo>
                  <a:close/>
                </a:path>
                <a:path w="1052194" h="259714">
                  <a:moveTo>
                    <a:pt x="874204" y="52274"/>
                  </a:moveTo>
                  <a:lnTo>
                    <a:pt x="823468" y="52274"/>
                  </a:lnTo>
                  <a:lnTo>
                    <a:pt x="826452" y="53036"/>
                  </a:lnTo>
                  <a:lnTo>
                    <a:pt x="826444" y="60592"/>
                  </a:lnTo>
                  <a:lnTo>
                    <a:pt x="826261" y="77293"/>
                  </a:lnTo>
                  <a:lnTo>
                    <a:pt x="874204" y="77293"/>
                  </a:lnTo>
                  <a:lnTo>
                    <a:pt x="874204" y="52274"/>
                  </a:lnTo>
                  <a:close/>
                </a:path>
                <a:path w="1052194" h="259714">
                  <a:moveTo>
                    <a:pt x="223223" y="41796"/>
                  </a:moveTo>
                  <a:lnTo>
                    <a:pt x="119189" y="41796"/>
                  </a:lnTo>
                  <a:lnTo>
                    <a:pt x="133263" y="42549"/>
                  </a:lnTo>
                  <a:lnTo>
                    <a:pt x="148201" y="45344"/>
                  </a:lnTo>
                  <a:lnTo>
                    <a:pt x="185029" y="74144"/>
                  </a:lnTo>
                  <a:lnTo>
                    <a:pt x="193548" y="123775"/>
                  </a:lnTo>
                  <a:lnTo>
                    <a:pt x="192396" y="151708"/>
                  </a:lnTo>
                  <a:lnTo>
                    <a:pt x="180403" y="195276"/>
                  </a:lnTo>
                  <a:lnTo>
                    <a:pt x="142773" y="217529"/>
                  </a:lnTo>
                  <a:lnTo>
                    <a:pt x="124015" y="218707"/>
                  </a:lnTo>
                  <a:lnTo>
                    <a:pt x="46990" y="218707"/>
                  </a:lnTo>
                  <a:lnTo>
                    <a:pt x="17895" y="224631"/>
                  </a:lnTo>
                  <a:lnTo>
                    <a:pt x="4159" y="237662"/>
                  </a:lnTo>
                  <a:lnTo>
                    <a:pt x="91" y="250694"/>
                  </a:lnTo>
                  <a:lnTo>
                    <a:pt x="0" y="256617"/>
                  </a:lnTo>
                  <a:lnTo>
                    <a:pt x="147955" y="256617"/>
                  </a:lnTo>
                  <a:lnTo>
                    <a:pt x="196064" y="246116"/>
                  </a:lnTo>
                  <a:lnTo>
                    <a:pt x="233756" y="202538"/>
                  </a:lnTo>
                  <a:lnTo>
                    <a:pt x="243664" y="150458"/>
                  </a:lnTo>
                  <a:lnTo>
                    <a:pt x="244284" y="127394"/>
                  </a:lnTo>
                  <a:lnTo>
                    <a:pt x="243718" y="103778"/>
                  </a:lnTo>
                  <a:lnTo>
                    <a:pt x="240569" y="79388"/>
                  </a:lnTo>
                  <a:lnTo>
                    <a:pt x="232658" y="55618"/>
                  </a:lnTo>
                  <a:lnTo>
                    <a:pt x="223223" y="41796"/>
                  </a:lnTo>
                  <a:close/>
                </a:path>
                <a:path w="1052194" h="259714">
                  <a:moveTo>
                    <a:pt x="382841" y="1029"/>
                  </a:moveTo>
                  <a:lnTo>
                    <a:pt x="347194" y="16112"/>
                  </a:lnTo>
                  <a:lnTo>
                    <a:pt x="241236" y="256617"/>
                  </a:lnTo>
                  <a:lnTo>
                    <a:pt x="293179" y="256617"/>
                  </a:lnTo>
                  <a:lnTo>
                    <a:pt x="319722" y="192736"/>
                  </a:lnTo>
                  <a:lnTo>
                    <a:pt x="496594" y="192736"/>
                  </a:lnTo>
                  <a:lnTo>
                    <a:pt x="481850" y="158763"/>
                  </a:lnTo>
                  <a:lnTo>
                    <a:pt x="332422" y="158763"/>
                  </a:lnTo>
                  <a:lnTo>
                    <a:pt x="375401" y="55618"/>
                  </a:lnTo>
                  <a:lnTo>
                    <a:pt x="376809" y="52274"/>
                  </a:lnTo>
                  <a:lnTo>
                    <a:pt x="379412" y="45416"/>
                  </a:lnTo>
                  <a:lnTo>
                    <a:pt x="432657" y="45416"/>
                  </a:lnTo>
                  <a:lnTo>
                    <a:pt x="425767" y="29541"/>
                  </a:lnTo>
                  <a:lnTo>
                    <a:pt x="418238" y="16112"/>
                  </a:lnTo>
                  <a:lnTo>
                    <a:pt x="409162" y="7308"/>
                  </a:lnTo>
                  <a:lnTo>
                    <a:pt x="397656" y="2493"/>
                  </a:lnTo>
                  <a:lnTo>
                    <a:pt x="382841" y="1029"/>
                  </a:lnTo>
                  <a:close/>
                </a:path>
                <a:path w="1052194" h="259714">
                  <a:moveTo>
                    <a:pt x="496594" y="192736"/>
                  </a:moveTo>
                  <a:lnTo>
                    <a:pt x="445452" y="192736"/>
                  </a:lnTo>
                  <a:lnTo>
                    <a:pt x="472440" y="256617"/>
                  </a:lnTo>
                  <a:lnTo>
                    <a:pt x="524319" y="256617"/>
                  </a:lnTo>
                  <a:lnTo>
                    <a:pt x="496594" y="192736"/>
                  </a:lnTo>
                  <a:close/>
                </a:path>
                <a:path w="1052194" h="259714">
                  <a:moveTo>
                    <a:pt x="141224" y="3887"/>
                  </a:moveTo>
                  <a:lnTo>
                    <a:pt x="29781" y="3887"/>
                  </a:lnTo>
                  <a:lnTo>
                    <a:pt x="29781" y="4712"/>
                  </a:lnTo>
                  <a:lnTo>
                    <a:pt x="19763" y="7447"/>
                  </a:lnTo>
                  <a:lnTo>
                    <a:pt x="10167" y="13015"/>
                  </a:lnTo>
                  <a:lnTo>
                    <a:pt x="2965" y="22465"/>
                  </a:lnTo>
                  <a:lnTo>
                    <a:pt x="126" y="36843"/>
                  </a:lnTo>
                  <a:lnTo>
                    <a:pt x="126" y="224930"/>
                  </a:lnTo>
                  <a:lnTo>
                    <a:pt x="12170" y="210597"/>
                  </a:lnTo>
                  <a:lnTo>
                    <a:pt x="28511" y="204944"/>
                  </a:lnTo>
                  <a:lnTo>
                    <a:pt x="42900" y="204267"/>
                  </a:lnTo>
                  <a:lnTo>
                    <a:pt x="49085" y="204267"/>
                  </a:lnTo>
                  <a:lnTo>
                    <a:pt x="49085" y="41796"/>
                  </a:lnTo>
                  <a:lnTo>
                    <a:pt x="223223" y="41796"/>
                  </a:lnTo>
                  <a:lnTo>
                    <a:pt x="217805" y="33859"/>
                  </a:lnTo>
                  <a:lnTo>
                    <a:pt x="204321" y="22184"/>
                  </a:lnTo>
                  <a:lnTo>
                    <a:pt x="187229" y="12658"/>
                  </a:lnTo>
                  <a:lnTo>
                    <a:pt x="166280" y="6239"/>
                  </a:lnTo>
                  <a:lnTo>
                    <a:pt x="141224" y="3887"/>
                  </a:lnTo>
                  <a:close/>
                </a:path>
                <a:path w="1052194" h="259714">
                  <a:moveTo>
                    <a:pt x="49085" y="204267"/>
                  </a:moveTo>
                  <a:lnTo>
                    <a:pt x="42900" y="204267"/>
                  </a:lnTo>
                  <a:lnTo>
                    <a:pt x="49085" y="204864"/>
                  </a:lnTo>
                  <a:lnTo>
                    <a:pt x="49085" y="204267"/>
                  </a:lnTo>
                  <a:close/>
                </a:path>
                <a:path w="1052194" h="259714">
                  <a:moveTo>
                    <a:pt x="432657" y="45416"/>
                  </a:moveTo>
                  <a:lnTo>
                    <a:pt x="386143" y="45416"/>
                  </a:lnTo>
                  <a:lnTo>
                    <a:pt x="388747" y="52274"/>
                  </a:lnTo>
                  <a:lnTo>
                    <a:pt x="390271" y="55893"/>
                  </a:lnTo>
                  <a:lnTo>
                    <a:pt x="432879" y="158763"/>
                  </a:lnTo>
                  <a:lnTo>
                    <a:pt x="481850" y="158763"/>
                  </a:lnTo>
                  <a:lnTo>
                    <a:pt x="432657" y="45416"/>
                  </a:lnTo>
                  <a:close/>
                </a:path>
                <a:path w="1052194" h="259714">
                  <a:moveTo>
                    <a:pt x="43751" y="3633"/>
                  </a:moveTo>
                  <a:lnTo>
                    <a:pt x="41084" y="3633"/>
                  </a:lnTo>
                  <a:lnTo>
                    <a:pt x="38861" y="3696"/>
                  </a:lnTo>
                  <a:lnTo>
                    <a:pt x="36322" y="3887"/>
                  </a:lnTo>
                  <a:lnTo>
                    <a:pt x="46228" y="3887"/>
                  </a:lnTo>
                  <a:lnTo>
                    <a:pt x="43751" y="3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65913" y="1972878"/>
              <a:ext cx="805560" cy="673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2664" y="2019868"/>
              <a:ext cx="583819" cy="5832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3726" y="2191953"/>
              <a:ext cx="571690" cy="235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8374" y="1902076"/>
              <a:ext cx="662177" cy="676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128501" y="260965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40" h="110489">
                  <a:moveTo>
                    <a:pt x="28892" y="0"/>
                  </a:moveTo>
                  <a:lnTo>
                    <a:pt x="20582" y="168"/>
                  </a:lnTo>
                  <a:lnTo>
                    <a:pt x="12660" y="634"/>
                  </a:lnTo>
                  <a:lnTo>
                    <a:pt x="5630" y="1339"/>
                  </a:lnTo>
                  <a:lnTo>
                    <a:pt x="0" y="2222"/>
                  </a:lnTo>
                  <a:lnTo>
                    <a:pt x="0" y="109029"/>
                  </a:lnTo>
                  <a:lnTo>
                    <a:pt x="13398" y="110489"/>
                  </a:lnTo>
                  <a:lnTo>
                    <a:pt x="24383" y="110489"/>
                  </a:lnTo>
                  <a:lnTo>
                    <a:pt x="64643" y="100266"/>
                  </a:lnTo>
                  <a:lnTo>
                    <a:pt x="70536" y="95503"/>
                  </a:lnTo>
                  <a:lnTo>
                    <a:pt x="25590" y="95503"/>
                  </a:lnTo>
                  <a:lnTo>
                    <a:pt x="22225" y="95313"/>
                  </a:lnTo>
                  <a:lnTo>
                    <a:pt x="19684" y="94996"/>
                  </a:lnTo>
                  <a:lnTo>
                    <a:pt x="19684" y="59562"/>
                  </a:lnTo>
                  <a:lnTo>
                    <a:pt x="67955" y="59562"/>
                  </a:lnTo>
                  <a:lnTo>
                    <a:pt x="61448" y="54349"/>
                  </a:lnTo>
                  <a:lnTo>
                    <a:pt x="53213" y="51053"/>
                  </a:lnTo>
                  <a:lnTo>
                    <a:pt x="53213" y="50736"/>
                  </a:lnTo>
                  <a:lnTo>
                    <a:pt x="60976" y="46617"/>
                  </a:lnTo>
                  <a:lnTo>
                    <a:pt x="62533" y="45084"/>
                  </a:lnTo>
                  <a:lnTo>
                    <a:pt x="19684" y="45084"/>
                  </a:lnTo>
                  <a:lnTo>
                    <a:pt x="19684" y="15430"/>
                  </a:lnTo>
                  <a:lnTo>
                    <a:pt x="21780" y="14985"/>
                  </a:lnTo>
                  <a:lnTo>
                    <a:pt x="25146" y="14668"/>
                  </a:lnTo>
                  <a:lnTo>
                    <a:pt x="69050" y="14668"/>
                  </a:lnTo>
                  <a:lnTo>
                    <a:pt x="66675" y="10922"/>
                  </a:lnTo>
                  <a:lnTo>
                    <a:pt x="59944" y="6857"/>
                  </a:lnTo>
                  <a:lnTo>
                    <a:pt x="54038" y="3616"/>
                  </a:lnTo>
                  <a:lnTo>
                    <a:pt x="47132" y="1500"/>
                  </a:lnTo>
                  <a:lnTo>
                    <a:pt x="38869" y="348"/>
                  </a:lnTo>
                  <a:lnTo>
                    <a:pt x="28892" y="0"/>
                  </a:lnTo>
                  <a:close/>
                </a:path>
                <a:path w="662940" h="110489">
                  <a:moveTo>
                    <a:pt x="67955" y="59562"/>
                  </a:moveTo>
                  <a:lnTo>
                    <a:pt x="29527" y="59562"/>
                  </a:lnTo>
                  <a:lnTo>
                    <a:pt x="39136" y="60563"/>
                  </a:lnTo>
                  <a:lnTo>
                    <a:pt x="46966" y="63706"/>
                  </a:lnTo>
                  <a:lnTo>
                    <a:pt x="52235" y="69207"/>
                  </a:lnTo>
                  <a:lnTo>
                    <a:pt x="54165" y="77279"/>
                  </a:lnTo>
                  <a:lnTo>
                    <a:pt x="52200" y="85752"/>
                  </a:lnTo>
                  <a:lnTo>
                    <a:pt x="46926" y="91392"/>
                  </a:lnTo>
                  <a:lnTo>
                    <a:pt x="39270" y="94531"/>
                  </a:lnTo>
                  <a:lnTo>
                    <a:pt x="30162" y="95503"/>
                  </a:lnTo>
                  <a:lnTo>
                    <a:pt x="70536" y="95503"/>
                  </a:lnTo>
                  <a:lnTo>
                    <a:pt x="70929" y="95186"/>
                  </a:lnTo>
                  <a:lnTo>
                    <a:pt x="75056" y="87566"/>
                  </a:lnTo>
                  <a:lnTo>
                    <a:pt x="74943" y="77279"/>
                  </a:lnTo>
                  <a:lnTo>
                    <a:pt x="73251" y="67797"/>
                  </a:lnTo>
                  <a:lnTo>
                    <a:pt x="68421" y="59936"/>
                  </a:lnTo>
                  <a:lnTo>
                    <a:pt x="67955" y="59562"/>
                  </a:lnTo>
                  <a:close/>
                </a:path>
                <a:path w="662940" h="110489">
                  <a:moveTo>
                    <a:pt x="69050" y="14668"/>
                  </a:moveTo>
                  <a:lnTo>
                    <a:pt x="43497" y="14668"/>
                  </a:lnTo>
                  <a:lnTo>
                    <a:pt x="51244" y="19303"/>
                  </a:lnTo>
                  <a:lnTo>
                    <a:pt x="51244" y="29400"/>
                  </a:lnTo>
                  <a:lnTo>
                    <a:pt x="49819" y="35735"/>
                  </a:lnTo>
                  <a:lnTo>
                    <a:pt x="45656" y="40695"/>
                  </a:lnTo>
                  <a:lnTo>
                    <a:pt x="38921" y="43929"/>
                  </a:lnTo>
                  <a:lnTo>
                    <a:pt x="29781" y="45084"/>
                  </a:lnTo>
                  <a:lnTo>
                    <a:pt x="62533" y="45084"/>
                  </a:lnTo>
                  <a:lnTo>
                    <a:pt x="66603" y="41076"/>
                  </a:lnTo>
                  <a:lnTo>
                    <a:pt x="70027" y="34475"/>
                  </a:lnTo>
                  <a:lnTo>
                    <a:pt x="71183" y="27177"/>
                  </a:lnTo>
                  <a:lnTo>
                    <a:pt x="71183" y="18033"/>
                  </a:lnTo>
                  <a:lnTo>
                    <a:pt x="69050" y="14668"/>
                  </a:lnTo>
                  <a:close/>
                </a:path>
                <a:path w="662940" h="110489">
                  <a:moveTo>
                    <a:pt x="144779" y="761"/>
                  </a:moveTo>
                  <a:lnTo>
                    <a:pt x="119506" y="761"/>
                  </a:lnTo>
                  <a:lnTo>
                    <a:pt x="84708" y="109347"/>
                  </a:lnTo>
                  <a:lnTo>
                    <a:pt x="105219" y="109347"/>
                  </a:lnTo>
                  <a:lnTo>
                    <a:pt x="114553" y="78549"/>
                  </a:lnTo>
                  <a:lnTo>
                    <a:pt x="170072" y="78549"/>
                  </a:lnTo>
                  <a:lnTo>
                    <a:pt x="165199" y="63563"/>
                  </a:lnTo>
                  <a:lnTo>
                    <a:pt x="117728" y="63563"/>
                  </a:lnTo>
                  <a:lnTo>
                    <a:pt x="126111" y="36829"/>
                  </a:lnTo>
                  <a:lnTo>
                    <a:pt x="128016" y="30416"/>
                  </a:lnTo>
                  <a:lnTo>
                    <a:pt x="129667" y="22859"/>
                  </a:lnTo>
                  <a:lnTo>
                    <a:pt x="131318" y="16573"/>
                  </a:lnTo>
                  <a:lnTo>
                    <a:pt x="149921" y="16573"/>
                  </a:lnTo>
                  <a:lnTo>
                    <a:pt x="144779" y="761"/>
                  </a:lnTo>
                  <a:close/>
                </a:path>
                <a:path w="662940" h="110489">
                  <a:moveTo>
                    <a:pt x="170072" y="78549"/>
                  </a:moveTo>
                  <a:lnTo>
                    <a:pt x="148971" y="78549"/>
                  </a:lnTo>
                  <a:lnTo>
                    <a:pt x="158813" y="109347"/>
                  </a:lnTo>
                  <a:lnTo>
                    <a:pt x="180086" y="109347"/>
                  </a:lnTo>
                  <a:lnTo>
                    <a:pt x="170072" y="78549"/>
                  </a:lnTo>
                  <a:close/>
                </a:path>
                <a:path w="662940" h="110489">
                  <a:moveTo>
                    <a:pt x="149921" y="16573"/>
                  </a:moveTo>
                  <a:lnTo>
                    <a:pt x="131635" y="16573"/>
                  </a:lnTo>
                  <a:lnTo>
                    <a:pt x="133223" y="22859"/>
                  </a:lnTo>
                  <a:lnTo>
                    <a:pt x="135000" y="30225"/>
                  </a:lnTo>
                  <a:lnTo>
                    <a:pt x="145605" y="63563"/>
                  </a:lnTo>
                  <a:lnTo>
                    <a:pt x="165199" y="63563"/>
                  </a:lnTo>
                  <a:lnTo>
                    <a:pt x="149921" y="16573"/>
                  </a:lnTo>
                  <a:close/>
                </a:path>
                <a:path w="662940" h="110489">
                  <a:moveTo>
                    <a:pt x="215017" y="801"/>
                  </a:moveTo>
                  <a:lnTo>
                    <a:pt x="195199" y="801"/>
                  </a:lnTo>
                  <a:lnTo>
                    <a:pt x="195199" y="109347"/>
                  </a:lnTo>
                  <a:lnTo>
                    <a:pt x="215017" y="109347"/>
                  </a:lnTo>
                  <a:lnTo>
                    <a:pt x="215017" y="801"/>
                  </a:lnTo>
                  <a:close/>
                </a:path>
                <a:path w="662940" h="110489">
                  <a:moveTo>
                    <a:pt x="278256" y="17399"/>
                  </a:moveTo>
                  <a:lnTo>
                    <a:pt x="258508" y="17399"/>
                  </a:lnTo>
                  <a:lnTo>
                    <a:pt x="258508" y="109347"/>
                  </a:lnTo>
                  <a:lnTo>
                    <a:pt x="278256" y="109347"/>
                  </a:lnTo>
                  <a:lnTo>
                    <a:pt x="278256" y="17399"/>
                  </a:lnTo>
                  <a:close/>
                </a:path>
                <a:path w="662940" h="110489">
                  <a:moveTo>
                    <a:pt x="309562" y="761"/>
                  </a:moveTo>
                  <a:lnTo>
                    <a:pt x="227583" y="761"/>
                  </a:lnTo>
                  <a:lnTo>
                    <a:pt x="227583" y="17399"/>
                  </a:lnTo>
                  <a:lnTo>
                    <a:pt x="309562" y="17399"/>
                  </a:lnTo>
                  <a:lnTo>
                    <a:pt x="309562" y="761"/>
                  </a:lnTo>
                  <a:close/>
                </a:path>
                <a:path w="662940" h="110489">
                  <a:moveTo>
                    <a:pt x="385318" y="761"/>
                  </a:moveTo>
                  <a:lnTo>
                    <a:pt x="322199" y="761"/>
                  </a:lnTo>
                  <a:lnTo>
                    <a:pt x="322199" y="109347"/>
                  </a:lnTo>
                  <a:lnTo>
                    <a:pt x="387794" y="109347"/>
                  </a:lnTo>
                  <a:lnTo>
                    <a:pt x="387794" y="93027"/>
                  </a:lnTo>
                  <a:lnTo>
                    <a:pt x="342011" y="93027"/>
                  </a:lnTo>
                  <a:lnTo>
                    <a:pt x="342011" y="61150"/>
                  </a:lnTo>
                  <a:lnTo>
                    <a:pt x="382904" y="61150"/>
                  </a:lnTo>
                  <a:lnTo>
                    <a:pt x="382904" y="45084"/>
                  </a:lnTo>
                  <a:lnTo>
                    <a:pt x="342011" y="45084"/>
                  </a:lnTo>
                  <a:lnTo>
                    <a:pt x="342011" y="17017"/>
                  </a:lnTo>
                  <a:lnTo>
                    <a:pt x="385318" y="17017"/>
                  </a:lnTo>
                  <a:lnTo>
                    <a:pt x="385318" y="761"/>
                  </a:lnTo>
                  <a:close/>
                </a:path>
                <a:path w="662940" h="110489">
                  <a:moveTo>
                    <a:pt x="435165" y="0"/>
                  </a:moveTo>
                  <a:lnTo>
                    <a:pt x="426677" y="168"/>
                  </a:lnTo>
                  <a:lnTo>
                    <a:pt x="418647" y="634"/>
                  </a:lnTo>
                  <a:lnTo>
                    <a:pt x="411367" y="1339"/>
                  </a:lnTo>
                  <a:lnTo>
                    <a:pt x="405129" y="2222"/>
                  </a:lnTo>
                  <a:lnTo>
                    <a:pt x="405129" y="109347"/>
                  </a:lnTo>
                  <a:lnTo>
                    <a:pt x="424815" y="109347"/>
                  </a:lnTo>
                  <a:lnTo>
                    <a:pt x="424815" y="64706"/>
                  </a:lnTo>
                  <a:lnTo>
                    <a:pt x="466808" y="64706"/>
                  </a:lnTo>
                  <a:lnTo>
                    <a:pt x="463552" y="61126"/>
                  </a:lnTo>
                  <a:lnTo>
                    <a:pt x="458343" y="58102"/>
                  </a:lnTo>
                  <a:lnTo>
                    <a:pt x="458343" y="57657"/>
                  </a:lnTo>
                  <a:lnTo>
                    <a:pt x="465668" y="53785"/>
                  </a:lnTo>
                  <a:lnTo>
                    <a:pt x="469507" y="50164"/>
                  </a:lnTo>
                  <a:lnTo>
                    <a:pt x="424815" y="50164"/>
                  </a:lnTo>
                  <a:lnTo>
                    <a:pt x="424815" y="15938"/>
                  </a:lnTo>
                  <a:lnTo>
                    <a:pt x="426720" y="15430"/>
                  </a:lnTo>
                  <a:lnTo>
                    <a:pt x="430783" y="14985"/>
                  </a:lnTo>
                  <a:lnTo>
                    <a:pt x="475192" y="14985"/>
                  </a:lnTo>
                  <a:lnTo>
                    <a:pt x="474599" y="13652"/>
                  </a:lnTo>
                  <a:lnTo>
                    <a:pt x="468629" y="8635"/>
                  </a:lnTo>
                  <a:lnTo>
                    <a:pt x="462534" y="4714"/>
                  </a:lnTo>
                  <a:lnTo>
                    <a:pt x="455017" y="2031"/>
                  </a:lnTo>
                  <a:lnTo>
                    <a:pt x="445939" y="492"/>
                  </a:lnTo>
                  <a:lnTo>
                    <a:pt x="435165" y="0"/>
                  </a:lnTo>
                  <a:close/>
                </a:path>
                <a:path w="662940" h="110489">
                  <a:moveTo>
                    <a:pt x="466808" y="64706"/>
                  </a:moveTo>
                  <a:lnTo>
                    <a:pt x="434848" y="64706"/>
                  </a:lnTo>
                  <a:lnTo>
                    <a:pt x="442197" y="65815"/>
                  </a:lnTo>
                  <a:lnTo>
                    <a:pt x="447635" y="69008"/>
                  </a:lnTo>
                  <a:lnTo>
                    <a:pt x="451537" y="74797"/>
                  </a:lnTo>
                  <a:lnTo>
                    <a:pt x="454278" y="83692"/>
                  </a:lnTo>
                  <a:lnTo>
                    <a:pt x="456472" y="92943"/>
                  </a:lnTo>
                  <a:lnTo>
                    <a:pt x="458446" y="100353"/>
                  </a:lnTo>
                  <a:lnTo>
                    <a:pt x="460145" y="105847"/>
                  </a:lnTo>
                  <a:lnTo>
                    <a:pt x="461518" y="109347"/>
                  </a:lnTo>
                  <a:lnTo>
                    <a:pt x="481965" y="109347"/>
                  </a:lnTo>
                  <a:lnTo>
                    <a:pt x="480171" y="104721"/>
                  </a:lnTo>
                  <a:lnTo>
                    <a:pt x="478139" y="97678"/>
                  </a:lnTo>
                  <a:lnTo>
                    <a:pt x="475892" y="88898"/>
                  </a:lnTo>
                  <a:lnTo>
                    <a:pt x="473455" y="79057"/>
                  </a:lnTo>
                  <a:lnTo>
                    <a:pt x="470996" y="71747"/>
                  </a:lnTo>
                  <a:lnTo>
                    <a:pt x="467733" y="65722"/>
                  </a:lnTo>
                  <a:lnTo>
                    <a:pt x="466808" y="64706"/>
                  </a:lnTo>
                  <a:close/>
                </a:path>
                <a:path w="662940" h="110489">
                  <a:moveTo>
                    <a:pt x="475192" y="14985"/>
                  </a:moveTo>
                  <a:lnTo>
                    <a:pt x="437070" y="14985"/>
                  </a:lnTo>
                  <a:lnTo>
                    <a:pt x="445832" y="16025"/>
                  </a:lnTo>
                  <a:lnTo>
                    <a:pt x="452540" y="19208"/>
                  </a:lnTo>
                  <a:lnTo>
                    <a:pt x="456831" y="24630"/>
                  </a:lnTo>
                  <a:lnTo>
                    <a:pt x="458343" y="32384"/>
                  </a:lnTo>
                  <a:lnTo>
                    <a:pt x="456823" y="39690"/>
                  </a:lnTo>
                  <a:lnTo>
                    <a:pt x="452477" y="45299"/>
                  </a:lnTo>
                  <a:lnTo>
                    <a:pt x="445618" y="48895"/>
                  </a:lnTo>
                  <a:lnTo>
                    <a:pt x="436562" y="50164"/>
                  </a:lnTo>
                  <a:lnTo>
                    <a:pt x="469507" y="50164"/>
                  </a:lnTo>
                  <a:lnTo>
                    <a:pt x="471939" y="47871"/>
                  </a:lnTo>
                  <a:lnTo>
                    <a:pt x="476318" y="40039"/>
                  </a:lnTo>
                  <a:lnTo>
                    <a:pt x="477964" y="30416"/>
                  </a:lnTo>
                  <a:lnTo>
                    <a:pt x="477964" y="21208"/>
                  </a:lnTo>
                  <a:lnTo>
                    <a:pt x="475192" y="14985"/>
                  </a:lnTo>
                  <a:close/>
                </a:path>
                <a:path w="662940" h="110489">
                  <a:moveTo>
                    <a:pt x="559879" y="761"/>
                  </a:moveTo>
                  <a:lnTo>
                    <a:pt x="496760" y="761"/>
                  </a:lnTo>
                  <a:lnTo>
                    <a:pt x="496760" y="109347"/>
                  </a:lnTo>
                  <a:lnTo>
                    <a:pt x="562292" y="109347"/>
                  </a:lnTo>
                  <a:lnTo>
                    <a:pt x="562292" y="93027"/>
                  </a:lnTo>
                  <a:lnTo>
                    <a:pt x="516572" y="93027"/>
                  </a:lnTo>
                  <a:lnTo>
                    <a:pt x="516572" y="61150"/>
                  </a:lnTo>
                  <a:lnTo>
                    <a:pt x="557466" y="61150"/>
                  </a:lnTo>
                  <a:lnTo>
                    <a:pt x="557466" y="45084"/>
                  </a:lnTo>
                  <a:lnTo>
                    <a:pt x="516572" y="45084"/>
                  </a:lnTo>
                  <a:lnTo>
                    <a:pt x="516572" y="17017"/>
                  </a:lnTo>
                  <a:lnTo>
                    <a:pt x="559879" y="17017"/>
                  </a:lnTo>
                  <a:lnTo>
                    <a:pt x="559879" y="761"/>
                  </a:lnTo>
                  <a:close/>
                </a:path>
                <a:path w="662940" h="110489">
                  <a:moveTo>
                    <a:pt x="599376" y="761"/>
                  </a:moveTo>
                  <a:lnTo>
                    <a:pt x="579691" y="761"/>
                  </a:lnTo>
                  <a:lnTo>
                    <a:pt x="579691" y="109347"/>
                  </a:lnTo>
                  <a:lnTo>
                    <a:pt x="599376" y="109347"/>
                  </a:lnTo>
                  <a:lnTo>
                    <a:pt x="599376" y="71120"/>
                  </a:lnTo>
                  <a:lnTo>
                    <a:pt x="609028" y="59562"/>
                  </a:lnTo>
                  <a:lnTo>
                    <a:pt x="631203" y="59562"/>
                  </a:lnTo>
                  <a:lnTo>
                    <a:pt x="625577" y="50736"/>
                  </a:lnTo>
                  <a:lnTo>
                    <a:pt x="599376" y="50736"/>
                  </a:lnTo>
                  <a:lnTo>
                    <a:pt x="599376" y="761"/>
                  </a:lnTo>
                  <a:close/>
                </a:path>
                <a:path w="662940" h="110489">
                  <a:moveTo>
                    <a:pt x="631203" y="59562"/>
                  </a:moveTo>
                  <a:lnTo>
                    <a:pt x="609028" y="59562"/>
                  </a:lnTo>
                  <a:lnTo>
                    <a:pt x="639762" y="109347"/>
                  </a:lnTo>
                  <a:lnTo>
                    <a:pt x="662940" y="109347"/>
                  </a:lnTo>
                  <a:lnTo>
                    <a:pt x="631203" y="59562"/>
                  </a:lnTo>
                  <a:close/>
                </a:path>
                <a:path w="662940" h="110489">
                  <a:moveTo>
                    <a:pt x="660526" y="761"/>
                  </a:moveTo>
                  <a:lnTo>
                    <a:pt x="636079" y="761"/>
                  </a:lnTo>
                  <a:lnTo>
                    <a:pt x="607758" y="38925"/>
                  </a:lnTo>
                  <a:lnTo>
                    <a:pt x="602424" y="46481"/>
                  </a:lnTo>
                  <a:lnTo>
                    <a:pt x="599821" y="50736"/>
                  </a:lnTo>
                  <a:lnTo>
                    <a:pt x="625577" y="50736"/>
                  </a:lnTo>
                  <a:lnTo>
                    <a:pt x="623189" y="46989"/>
                  </a:lnTo>
                  <a:lnTo>
                    <a:pt x="660526" y="7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1777" y="9254217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damu.kz</a:t>
            </a:r>
          </a:p>
          <a:p>
            <a:r>
              <a:rPr lang="en-US" dirty="0">
                <a:latin typeface="Georgia" panose="02040502050405020303" pitchFamily="18" charset="0"/>
              </a:rPr>
              <a:t>call-center 1408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50147" y="7156115"/>
            <a:ext cx="5305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Report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Damu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Entrepreneurship Development Fund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JSC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on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the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debut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issue of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social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bonds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, 2022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034" y="2468285"/>
            <a:ext cx="4458335" cy="6174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900" spc="5" dirty="0">
                <a:solidFill>
                  <a:srgbClr val="000002"/>
                </a:solidFill>
              </a:rPr>
              <a:t>Contents</a:t>
            </a:r>
            <a:endParaRPr sz="3900" dirty="0"/>
          </a:p>
        </p:txBody>
      </p:sp>
      <p:sp>
        <p:nvSpPr>
          <p:cNvPr id="3" name="object 3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10" dirty="0">
                <a:solidFill>
                  <a:srgbClr val="000002"/>
                </a:solidFill>
                <a:latin typeface="Georgia"/>
                <a:cs typeface="Georgia"/>
              </a:rPr>
              <a:t>01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544" y="4082374"/>
            <a:ext cx="14087506" cy="201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700" spc="20" dirty="0">
                <a:solidFill>
                  <a:srgbClr val="000002"/>
                </a:solidFill>
                <a:latin typeface="Georgia"/>
                <a:cs typeface="Georgia"/>
              </a:rPr>
              <a:t>Debut issue of social bonds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........................................................................</a:t>
            </a:r>
            <a:r>
              <a:rPr lang="ru-RU" sz="1700" spc="-10" dirty="0">
                <a:solidFill>
                  <a:srgbClr val="000002"/>
                </a:solidFill>
                <a:latin typeface="Georgia"/>
                <a:cs typeface="Georgia"/>
              </a:rPr>
              <a:t>...........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 2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On Social Bonds</a:t>
            </a:r>
            <a:r>
              <a:rPr sz="1700" dirty="0">
                <a:solidFill>
                  <a:srgbClr val="000002"/>
                </a:solidFill>
                <a:latin typeface="Georgia"/>
                <a:cs typeface="Georgia"/>
              </a:rPr>
              <a:t>............................</a:t>
            </a:r>
            <a:r>
              <a:rPr lang="ru-RU" sz="170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</a:t>
            </a:r>
            <a:r>
              <a:rPr sz="1700" dirty="0">
                <a:solidFill>
                  <a:srgbClr val="000002"/>
                </a:solidFill>
                <a:latin typeface="Georgia"/>
                <a:cs typeface="Georgia"/>
              </a:rPr>
              <a:t> 3</a:t>
            </a:r>
            <a:r>
              <a:rPr sz="1700" spc="-395" dirty="0">
                <a:solidFill>
                  <a:srgbClr val="000002"/>
                </a:solidFill>
                <a:latin typeface="Georgia"/>
                <a:cs typeface="Georgia"/>
              </a:rPr>
              <a:t>-4</a:t>
            </a:r>
            <a:endParaRPr lang="ru-RU" sz="1700" spc="-395" dirty="0">
              <a:solidFill>
                <a:srgbClr val="00000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Placement of funds raised through the issue of social bonds</a:t>
            </a:r>
            <a:r>
              <a:rPr sz="1700" spc="5" dirty="0">
                <a:solidFill>
                  <a:srgbClr val="000002"/>
                </a:solidFill>
                <a:latin typeface="Georgia"/>
                <a:cs typeface="Georgia"/>
              </a:rPr>
              <a:t>................... 5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Social and Economic Impact.......</a:t>
            </a:r>
            <a:r>
              <a:rPr sz="1700" spc="2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</a:t>
            </a:r>
            <a:r>
              <a:rPr sz="1700" spc="-400" dirty="0">
                <a:solidFill>
                  <a:srgbClr val="000002"/>
                </a:solidFill>
                <a:latin typeface="Georgia"/>
                <a:cs typeface="Georgia"/>
              </a:rPr>
              <a:t>........................ 6</a:t>
            </a:r>
            <a:endParaRPr lang="ru-RU" sz="1700" spc="-400" dirty="0">
              <a:solidFill>
                <a:srgbClr val="000002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lang="ru-RU" sz="1700" spc="45" dirty="0">
                <a:solidFill>
                  <a:srgbClr val="000002"/>
                </a:solidFill>
                <a:latin typeface="Georgia"/>
                <a:cs typeface="Georgia"/>
              </a:rPr>
              <a:t>Contacts</a:t>
            </a:r>
            <a:r>
              <a:rPr sz="1700" spc="254" dirty="0">
                <a:solidFill>
                  <a:srgbClr val="000002"/>
                </a:solidFill>
                <a:latin typeface="Georgia"/>
                <a:cs typeface="Georgia"/>
              </a:rPr>
              <a:t>........................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</a:t>
            </a:r>
            <a:r>
              <a:rPr sz="1700" spc="260" dirty="0">
                <a:solidFill>
                  <a:srgbClr val="000002"/>
                </a:solidFill>
                <a:latin typeface="Georgia"/>
                <a:cs typeface="Georgia"/>
              </a:rPr>
              <a:t>.....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....</a:t>
            </a:r>
            <a:r>
              <a:rPr lang="ru-RU" sz="1700" spc="-1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......................................................................... 7</a:t>
            </a:r>
            <a:endParaRPr sz="17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0" dirty="0">
                <a:solidFill>
                  <a:srgbClr val="000002"/>
                </a:solidFill>
                <a:latin typeface="Georgia"/>
                <a:cs typeface="Georgia"/>
              </a:rPr>
              <a:t>02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0" name="object 12"/>
          <p:cNvSpPr txBox="1">
            <a:spLocks/>
          </p:cNvSpPr>
          <p:nvPr/>
        </p:nvSpPr>
        <p:spPr>
          <a:xfrm>
            <a:off x="552449" y="2052062"/>
            <a:ext cx="7608219" cy="62260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5080">
              <a:lnSpc>
                <a:spcPts val="4100"/>
              </a:lnSpc>
              <a:spcBef>
                <a:spcPts val="755"/>
              </a:spcBef>
            </a:pPr>
            <a:r>
              <a:rPr lang="ru-RU" sz="3900" kern="0" spc="100" dirty="0" err="1">
                <a:solidFill>
                  <a:srgbClr val="000002"/>
                </a:solidFill>
              </a:rPr>
              <a:t>Debut</a:t>
            </a:r>
            <a:r>
              <a:rPr lang="ru-RU" sz="3900" kern="0" spc="100" dirty="0">
                <a:solidFill>
                  <a:srgbClr val="000002"/>
                </a:solidFill>
              </a:rPr>
              <a:t> </a:t>
            </a:r>
            <a:r>
              <a:rPr lang="ru-RU" sz="3900" kern="0" spc="100" dirty="0" err="1">
                <a:solidFill>
                  <a:srgbClr val="000002"/>
                </a:solidFill>
              </a:rPr>
              <a:t>Issue</a:t>
            </a:r>
            <a:r>
              <a:rPr lang="en-US" sz="3900" kern="0" spc="100" dirty="0">
                <a:solidFill>
                  <a:srgbClr val="000002"/>
                </a:solidFill>
              </a:rPr>
              <a:t> of </a:t>
            </a:r>
            <a:r>
              <a:rPr lang="ru-RU" sz="3900" kern="0" spc="100" dirty="0">
                <a:solidFill>
                  <a:srgbClr val="000002"/>
                </a:solidFill>
              </a:rPr>
              <a:t>Social </a:t>
            </a:r>
            <a:r>
              <a:rPr lang="ru-RU" sz="3900" kern="0" spc="100" dirty="0" err="1">
                <a:solidFill>
                  <a:srgbClr val="000002"/>
                </a:solidFill>
              </a:rPr>
              <a:t>Bond</a:t>
            </a:r>
            <a:r>
              <a:rPr lang="en-US" sz="3900" kern="0" spc="100" dirty="0">
                <a:solidFill>
                  <a:srgbClr val="000002"/>
                </a:solidFill>
              </a:rPr>
              <a:t>s</a:t>
            </a:r>
            <a:r>
              <a:rPr lang="ru-RU" sz="3900" kern="0" spc="100" dirty="0">
                <a:solidFill>
                  <a:srgbClr val="000002"/>
                </a:solidFill>
              </a:rPr>
              <a:t> </a:t>
            </a:r>
            <a:endParaRPr lang="ru-RU" sz="3900" kern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0859" y="5008752"/>
            <a:ext cx="8229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On September 15, 202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Damu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EDF”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raised funds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through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successful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debut placement of social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bonds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the trading system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of “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Kazakhstan Stock Exchange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KASE) JSC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0859" y="7486802"/>
            <a:ext cx="14134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lead manager for the issue and placement of the Fund's green bonds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was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Finance”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JSC, a subsidiary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Bank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Kazakhstan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JSC.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2449" y="8833503"/>
            <a:ext cx="13982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As part of the issue of social bonds, the Fund approved the Policy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Damu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Entrepreneurship Development Fund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JSC in the field of social bonds (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Social Bond Framework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799" y="1777200"/>
            <a:ext cx="5748993" cy="52308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03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On</a:t>
            </a: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social bonds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535248415"/>
              </p:ext>
            </p:extLst>
          </p:nvPr>
        </p:nvGraphicFramePr>
        <p:xfrm>
          <a:off x="617220" y="2408570"/>
          <a:ext cx="13944600" cy="82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4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On</a:t>
            </a: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social bonds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41" y="2792454"/>
            <a:ext cx="9888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pilot project was implemented with the support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Finance” JSC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5973" y="4314686"/>
            <a:ext cx="9993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Independent opinion (Second Party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Opinion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 provided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by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Expert RA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rating agency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562" y="3712688"/>
            <a:ext cx="3888639" cy="16065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1562" y="2519167"/>
            <a:ext cx="3937127" cy="129223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05790" y="6063501"/>
            <a:ext cx="10326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Fund's bonds were the first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securities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hat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comply with social principles.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0616" y="5716999"/>
            <a:ext cx="2743200" cy="1524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05790" y="7746032"/>
            <a:ext cx="14043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Investments of this kind in the economy allow to accelerate the socio-economic development of the country, stimulate the diversification of the economy, create new jobs and support small and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medium-sized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enterprises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49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510" y="0"/>
            <a:ext cx="15125700" cy="10749845"/>
          </a:xfrm>
          <a:custGeom>
            <a:avLst/>
            <a:gdLst/>
            <a:ahLst/>
            <a:cxnLst/>
            <a:rect l="l" t="t" r="r" b="b"/>
            <a:pathLst>
              <a:path w="15119985" h="6899275">
                <a:moveTo>
                  <a:pt x="15119985" y="0"/>
                </a:moveTo>
                <a:lnTo>
                  <a:pt x="0" y="0"/>
                </a:lnTo>
                <a:lnTo>
                  <a:pt x="0" y="6899021"/>
                </a:lnTo>
                <a:lnTo>
                  <a:pt x="15119985" y="6899021"/>
                </a:lnTo>
                <a:lnTo>
                  <a:pt x="151199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359" y="1892063"/>
            <a:ext cx="1382720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pc="75" dirty="0"/>
              <a:t>Placement of funds </a:t>
            </a:r>
            <a:r>
              <a:rPr lang="ru-RU" spc="75" dirty="0" err="1"/>
              <a:t>raised</a:t>
            </a:r>
            <a:r>
              <a:rPr lang="ru-RU" spc="75" dirty="0"/>
              <a:t> </a:t>
            </a:r>
            <a:r>
              <a:rPr lang="en-US" spc="75" dirty="0"/>
              <a:t>by</a:t>
            </a:r>
            <a:r>
              <a:rPr lang="ru-RU" spc="75" dirty="0"/>
              <a:t> the issue of social bonds</a:t>
            </a:r>
            <a:endParaRPr spc="75" dirty="0"/>
          </a:p>
        </p:txBody>
      </p:sp>
      <p:grpSp>
        <p:nvGrpSpPr>
          <p:cNvPr id="25" name="object 25"/>
          <p:cNvGrpSpPr/>
          <p:nvPr/>
        </p:nvGrpSpPr>
        <p:grpSpPr>
          <a:xfrm>
            <a:off x="1999776" y="980354"/>
            <a:ext cx="11816118" cy="5106369"/>
            <a:chOff x="3322002" y="939606"/>
            <a:chExt cx="10886504" cy="4941567"/>
          </a:xfrm>
        </p:grpSpPr>
        <p:sp>
          <p:nvSpPr>
            <p:cNvPr id="26" name="object 26"/>
            <p:cNvSpPr/>
            <p:nvPr/>
          </p:nvSpPr>
          <p:spPr>
            <a:xfrm>
              <a:off x="3322002" y="5357819"/>
              <a:ext cx="7371971" cy="523354"/>
            </a:xfrm>
            <a:custGeom>
              <a:avLst/>
              <a:gdLst/>
              <a:ahLst/>
              <a:cxnLst/>
              <a:rect l="l" t="t" r="r" b="b"/>
              <a:pathLst>
                <a:path w="7375525" h="302895">
                  <a:moveTo>
                    <a:pt x="2253557" y="11734"/>
                  </a:moveTo>
                  <a:lnTo>
                    <a:pt x="2196517" y="53631"/>
                  </a:lnTo>
                  <a:lnTo>
                    <a:pt x="2130341" y="93072"/>
                  </a:lnTo>
                  <a:lnTo>
                    <a:pt x="2094005" y="111802"/>
                  </a:lnTo>
                  <a:lnTo>
                    <a:pt x="2055597" y="129832"/>
                  </a:lnTo>
                  <a:lnTo>
                    <a:pt x="2015188" y="147136"/>
                  </a:lnTo>
                  <a:lnTo>
                    <a:pt x="1972851" y="163685"/>
                  </a:lnTo>
                  <a:lnTo>
                    <a:pt x="1928655" y="179450"/>
                  </a:lnTo>
                  <a:lnTo>
                    <a:pt x="1882671" y="194403"/>
                  </a:lnTo>
                  <a:lnTo>
                    <a:pt x="1834971" y="208515"/>
                  </a:lnTo>
                  <a:lnTo>
                    <a:pt x="1785625" y="221760"/>
                  </a:lnTo>
                  <a:lnTo>
                    <a:pt x="1734705" y="234107"/>
                  </a:lnTo>
                  <a:lnTo>
                    <a:pt x="1682280" y="245530"/>
                  </a:lnTo>
                  <a:lnTo>
                    <a:pt x="1628423" y="255998"/>
                  </a:lnTo>
                  <a:lnTo>
                    <a:pt x="1573204" y="265485"/>
                  </a:lnTo>
                  <a:lnTo>
                    <a:pt x="1516694" y="273962"/>
                  </a:lnTo>
                  <a:lnTo>
                    <a:pt x="1458964" y="281401"/>
                  </a:lnTo>
                  <a:lnTo>
                    <a:pt x="1400085" y="287773"/>
                  </a:lnTo>
                  <a:lnTo>
                    <a:pt x="1340128" y="293050"/>
                  </a:lnTo>
                  <a:lnTo>
                    <a:pt x="1279163" y="297203"/>
                  </a:lnTo>
                  <a:lnTo>
                    <a:pt x="1217263" y="300205"/>
                  </a:lnTo>
                  <a:lnTo>
                    <a:pt x="1154496" y="302027"/>
                  </a:lnTo>
                  <a:lnTo>
                    <a:pt x="1090936" y="302640"/>
                  </a:lnTo>
                  <a:lnTo>
                    <a:pt x="1031407" y="302102"/>
                  </a:lnTo>
                  <a:lnTo>
                    <a:pt x="972571" y="300503"/>
                  </a:lnTo>
                  <a:lnTo>
                    <a:pt x="914485" y="297867"/>
                  </a:lnTo>
                  <a:lnTo>
                    <a:pt x="857207" y="294216"/>
                  </a:lnTo>
                  <a:lnTo>
                    <a:pt x="800797" y="289575"/>
                  </a:lnTo>
                  <a:lnTo>
                    <a:pt x="745311" y="283965"/>
                  </a:lnTo>
                  <a:lnTo>
                    <a:pt x="690809" y="277411"/>
                  </a:lnTo>
                  <a:lnTo>
                    <a:pt x="637348" y="269936"/>
                  </a:lnTo>
                  <a:lnTo>
                    <a:pt x="584986" y="261562"/>
                  </a:lnTo>
                  <a:lnTo>
                    <a:pt x="533783" y="252314"/>
                  </a:lnTo>
                  <a:lnTo>
                    <a:pt x="483795" y="242214"/>
                  </a:lnTo>
                  <a:lnTo>
                    <a:pt x="435082" y="231286"/>
                  </a:lnTo>
                  <a:lnTo>
                    <a:pt x="387702" y="219553"/>
                  </a:lnTo>
                  <a:lnTo>
                    <a:pt x="341712" y="207038"/>
                  </a:lnTo>
                  <a:lnTo>
                    <a:pt x="297172" y="193764"/>
                  </a:lnTo>
                  <a:lnTo>
                    <a:pt x="254139" y="179755"/>
                  </a:lnTo>
                  <a:lnTo>
                    <a:pt x="212671" y="165034"/>
                  </a:lnTo>
                  <a:lnTo>
                    <a:pt x="172827" y="149624"/>
                  </a:lnTo>
                  <a:lnTo>
                    <a:pt x="134664" y="133548"/>
                  </a:lnTo>
                  <a:lnTo>
                    <a:pt x="98242" y="116831"/>
                  </a:lnTo>
                  <a:lnTo>
                    <a:pt x="63619" y="99493"/>
                  </a:lnTo>
                  <a:lnTo>
                    <a:pt x="30852" y="81561"/>
                  </a:lnTo>
                  <a:lnTo>
                    <a:pt x="0" y="63055"/>
                  </a:lnTo>
                </a:path>
                <a:path w="7375525" h="302895">
                  <a:moveTo>
                    <a:pt x="2078729" y="70148"/>
                  </a:moveTo>
                  <a:lnTo>
                    <a:pt x="2253557" y="11734"/>
                  </a:lnTo>
                  <a:lnTo>
                    <a:pt x="2146198" y="143617"/>
                  </a:lnTo>
                </a:path>
                <a:path w="7375525" h="302895">
                  <a:moveTo>
                    <a:pt x="7375277" y="0"/>
                  </a:moveTo>
                  <a:lnTo>
                    <a:pt x="7318243" y="41896"/>
                  </a:lnTo>
                  <a:lnTo>
                    <a:pt x="7252071" y="81337"/>
                  </a:lnTo>
                  <a:lnTo>
                    <a:pt x="7215736" y="100067"/>
                  </a:lnTo>
                  <a:lnTo>
                    <a:pt x="7177329" y="118097"/>
                  </a:lnTo>
                  <a:lnTo>
                    <a:pt x="7136922" y="135401"/>
                  </a:lnTo>
                  <a:lnTo>
                    <a:pt x="7094586" y="151950"/>
                  </a:lnTo>
                  <a:lnTo>
                    <a:pt x="7050390" y="167715"/>
                  </a:lnTo>
                  <a:lnTo>
                    <a:pt x="7004407" y="182668"/>
                  </a:lnTo>
                  <a:lnTo>
                    <a:pt x="6956707" y="196781"/>
                  </a:lnTo>
                  <a:lnTo>
                    <a:pt x="6907361" y="210025"/>
                  </a:lnTo>
                  <a:lnTo>
                    <a:pt x="6856440" y="222372"/>
                  </a:lnTo>
                  <a:lnTo>
                    <a:pt x="6804016" y="233795"/>
                  </a:lnTo>
                  <a:lnTo>
                    <a:pt x="6750158" y="244264"/>
                  </a:lnTo>
                  <a:lnTo>
                    <a:pt x="6694938" y="253751"/>
                  </a:lnTo>
                  <a:lnTo>
                    <a:pt x="6638427" y="262228"/>
                  </a:lnTo>
                  <a:lnTo>
                    <a:pt x="6580695" y="269666"/>
                  </a:lnTo>
                  <a:lnTo>
                    <a:pt x="6521815" y="276038"/>
                  </a:lnTo>
                  <a:lnTo>
                    <a:pt x="6461856" y="281315"/>
                  </a:lnTo>
                  <a:lnTo>
                    <a:pt x="6400889" y="285468"/>
                  </a:lnTo>
                  <a:lnTo>
                    <a:pt x="6338987" y="288470"/>
                  </a:lnTo>
                  <a:lnTo>
                    <a:pt x="6276218" y="290292"/>
                  </a:lnTo>
                  <a:lnTo>
                    <a:pt x="6212655" y="290906"/>
                  </a:lnTo>
                  <a:lnTo>
                    <a:pt x="6153131" y="290368"/>
                  </a:lnTo>
                  <a:lnTo>
                    <a:pt x="6094299" y="288769"/>
                  </a:lnTo>
                  <a:lnTo>
                    <a:pt x="6036216" y="286133"/>
                  </a:lnTo>
                  <a:lnTo>
                    <a:pt x="5978941" y="282482"/>
                  </a:lnTo>
                  <a:lnTo>
                    <a:pt x="5922532" y="277840"/>
                  </a:lnTo>
                  <a:lnTo>
                    <a:pt x="5867048" y="272231"/>
                  </a:lnTo>
                  <a:lnTo>
                    <a:pt x="5812546" y="265677"/>
                  </a:lnTo>
                  <a:lnTo>
                    <a:pt x="5759086" y="258202"/>
                  </a:lnTo>
                  <a:lnTo>
                    <a:pt x="5706724" y="249829"/>
                  </a:lnTo>
                  <a:lnTo>
                    <a:pt x="5655521" y="240581"/>
                  </a:lnTo>
                  <a:lnTo>
                    <a:pt x="5605533" y="230482"/>
                  </a:lnTo>
                  <a:lnTo>
                    <a:pt x="5556819" y="219554"/>
                  </a:lnTo>
                  <a:lnTo>
                    <a:pt x="5509437" y="207821"/>
                  </a:lnTo>
                  <a:lnTo>
                    <a:pt x="5463447" y="195306"/>
                  </a:lnTo>
                  <a:lnTo>
                    <a:pt x="5418905" y="182032"/>
                  </a:lnTo>
                  <a:lnTo>
                    <a:pt x="5375870" y="168023"/>
                  </a:lnTo>
                  <a:lnTo>
                    <a:pt x="5334401" y="153302"/>
                  </a:lnTo>
                  <a:lnTo>
                    <a:pt x="5294556" y="137892"/>
                  </a:lnTo>
                  <a:lnTo>
                    <a:pt x="5256393" y="121816"/>
                  </a:lnTo>
                  <a:lnTo>
                    <a:pt x="5219970" y="105098"/>
                  </a:lnTo>
                  <a:lnTo>
                    <a:pt x="5185345" y="87760"/>
                  </a:lnTo>
                  <a:lnTo>
                    <a:pt x="5152578" y="69827"/>
                  </a:lnTo>
                  <a:lnTo>
                    <a:pt x="5121725" y="51320"/>
                  </a:lnTo>
                </a:path>
                <a:path w="7375525" h="302895">
                  <a:moveTo>
                    <a:pt x="7200461" y="58413"/>
                  </a:moveTo>
                  <a:lnTo>
                    <a:pt x="7375277" y="0"/>
                  </a:lnTo>
                  <a:lnTo>
                    <a:pt x="7267962" y="131883"/>
                  </a:lnTo>
                </a:path>
              </a:pathLst>
            </a:custGeom>
            <a:ln w="380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79221" y="1085982"/>
              <a:ext cx="629285" cy="155575"/>
            </a:xfrm>
            <a:custGeom>
              <a:avLst/>
              <a:gdLst/>
              <a:ahLst/>
              <a:cxnLst/>
              <a:rect l="l" t="t" r="r" b="b"/>
              <a:pathLst>
                <a:path w="629284" h="155575">
                  <a:moveTo>
                    <a:pt x="385308" y="31234"/>
                  </a:moveTo>
                  <a:lnTo>
                    <a:pt x="360743" y="31234"/>
                  </a:lnTo>
                  <a:lnTo>
                    <a:pt x="362457" y="34536"/>
                  </a:lnTo>
                  <a:lnTo>
                    <a:pt x="363156" y="36250"/>
                  </a:lnTo>
                  <a:lnTo>
                    <a:pt x="403161" y="137088"/>
                  </a:lnTo>
                  <a:lnTo>
                    <a:pt x="425450" y="155186"/>
                  </a:lnTo>
                  <a:lnTo>
                    <a:pt x="434157" y="153965"/>
                  </a:lnTo>
                  <a:lnTo>
                    <a:pt x="440150" y="150423"/>
                  </a:lnTo>
                  <a:lnTo>
                    <a:pt x="444380" y="144738"/>
                  </a:lnTo>
                  <a:lnTo>
                    <a:pt x="447801" y="137088"/>
                  </a:lnTo>
                  <a:lnTo>
                    <a:pt x="452002" y="126484"/>
                  </a:lnTo>
                  <a:lnTo>
                    <a:pt x="424116" y="126484"/>
                  </a:lnTo>
                  <a:lnTo>
                    <a:pt x="422528" y="124134"/>
                  </a:lnTo>
                  <a:lnTo>
                    <a:pt x="421195" y="120896"/>
                  </a:lnTo>
                  <a:lnTo>
                    <a:pt x="385308" y="31234"/>
                  </a:lnTo>
                  <a:close/>
                </a:path>
                <a:path w="629284" h="155575">
                  <a:moveTo>
                    <a:pt x="522922" y="46220"/>
                  </a:moveTo>
                  <a:lnTo>
                    <a:pt x="493966" y="46220"/>
                  </a:lnTo>
                  <a:lnTo>
                    <a:pt x="493495" y="96448"/>
                  </a:lnTo>
                  <a:lnTo>
                    <a:pt x="507047" y="138993"/>
                  </a:lnTo>
                  <a:lnTo>
                    <a:pt x="549025" y="154843"/>
                  </a:lnTo>
                  <a:lnTo>
                    <a:pt x="561340" y="155186"/>
                  </a:lnTo>
                  <a:lnTo>
                    <a:pt x="573654" y="154843"/>
                  </a:lnTo>
                  <a:lnTo>
                    <a:pt x="587986" y="152923"/>
                  </a:lnTo>
                  <a:lnTo>
                    <a:pt x="602568" y="148086"/>
                  </a:lnTo>
                  <a:lnTo>
                    <a:pt x="615632" y="138993"/>
                  </a:lnTo>
                  <a:lnTo>
                    <a:pt x="620663" y="132516"/>
                  </a:lnTo>
                  <a:lnTo>
                    <a:pt x="561340" y="132516"/>
                  </a:lnTo>
                  <a:lnTo>
                    <a:pt x="553821" y="132222"/>
                  </a:lnTo>
                  <a:lnTo>
                    <a:pt x="523067" y="103067"/>
                  </a:lnTo>
                  <a:lnTo>
                    <a:pt x="523008" y="100385"/>
                  </a:lnTo>
                  <a:lnTo>
                    <a:pt x="522922" y="46220"/>
                  </a:lnTo>
                  <a:close/>
                </a:path>
                <a:path w="629284" h="155575">
                  <a:moveTo>
                    <a:pt x="353313" y="627"/>
                  </a:moveTo>
                  <a:lnTo>
                    <a:pt x="347499" y="963"/>
                  </a:lnTo>
                  <a:lnTo>
                    <a:pt x="339042" y="3175"/>
                  </a:lnTo>
                  <a:lnTo>
                    <a:pt x="331418" y="9065"/>
                  </a:lnTo>
                  <a:lnTo>
                    <a:pt x="328104" y="20439"/>
                  </a:lnTo>
                  <a:lnTo>
                    <a:pt x="328104" y="153471"/>
                  </a:lnTo>
                  <a:lnTo>
                    <a:pt x="357568" y="153471"/>
                  </a:lnTo>
                  <a:lnTo>
                    <a:pt x="356931" y="46220"/>
                  </a:lnTo>
                  <a:lnTo>
                    <a:pt x="356869" y="31234"/>
                  </a:lnTo>
                  <a:lnTo>
                    <a:pt x="385308" y="31234"/>
                  </a:lnTo>
                  <a:lnTo>
                    <a:pt x="380809" y="19994"/>
                  </a:lnTo>
                  <a:lnTo>
                    <a:pt x="377263" y="12521"/>
                  </a:lnTo>
                  <a:lnTo>
                    <a:pt x="372252" y="6357"/>
                  </a:lnTo>
                  <a:lnTo>
                    <a:pt x="364646" y="2170"/>
                  </a:lnTo>
                  <a:lnTo>
                    <a:pt x="353313" y="627"/>
                  </a:lnTo>
                  <a:close/>
                </a:path>
                <a:path w="629284" h="155575">
                  <a:moveTo>
                    <a:pt x="612187" y="0"/>
                  </a:moveTo>
                  <a:lnTo>
                    <a:pt x="603440" y="1944"/>
                  </a:lnTo>
                  <a:lnTo>
                    <a:pt x="600217" y="10628"/>
                  </a:lnTo>
                  <a:lnTo>
                    <a:pt x="599757" y="28503"/>
                  </a:lnTo>
                  <a:lnTo>
                    <a:pt x="599662" y="100385"/>
                  </a:lnTo>
                  <a:lnTo>
                    <a:pt x="599559" y="103067"/>
                  </a:lnTo>
                  <a:lnTo>
                    <a:pt x="568647" y="132222"/>
                  </a:lnTo>
                  <a:lnTo>
                    <a:pt x="561340" y="132516"/>
                  </a:lnTo>
                  <a:lnTo>
                    <a:pt x="620663" y="132516"/>
                  </a:lnTo>
                  <a:lnTo>
                    <a:pt x="629221" y="2341"/>
                  </a:lnTo>
                  <a:lnTo>
                    <a:pt x="612187" y="0"/>
                  </a:lnTo>
                  <a:close/>
                </a:path>
                <a:path w="629284" h="155575">
                  <a:moveTo>
                    <a:pt x="497586" y="627"/>
                  </a:moveTo>
                  <a:lnTo>
                    <a:pt x="429704" y="120896"/>
                  </a:lnTo>
                  <a:lnTo>
                    <a:pt x="428371" y="124134"/>
                  </a:lnTo>
                  <a:lnTo>
                    <a:pt x="426783" y="126484"/>
                  </a:lnTo>
                  <a:lnTo>
                    <a:pt x="452002" y="126484"/>
                  </a:lnTo>
                  <a:lnTo>
                    <a:pt x="487743" y="36250"/>
                  </a:lnTo>
                  <a:lnTo>
                    <a:pt x="488442" y="34536"/>
                  </a:lnTo>
                  <a:lnTo>
                    <a:pt x="490029" y="31234"/>
                  </a:lnTo>
                  <a:lnTo>
                    <a:pt x="522795" y="31234"/>
                  </a:lnTo>
                  <a:lnTo>
                    <a:pt x="522700" y="19994"/>
                  </a:lnTo>
                  <a:lnTo>
                    <a:pt x="520901" y="11530"/>
                  </a:lnTo>
                  <a:lnTo>
                    <a:pt x="515643" y="5365"/>
                  </a:lnTo>
                  <a:lnTo>
                    <a:pt x="507659" y="1784"/>
                  </a:lnTo>
                  <a:lnTo>
                    <a:pt x="497586" y="627"/>
                  </a:lnTo>
                  <a:close/>
                </a:path>
                <a:path w="629284" h="155575">
                  <a:moveTo>
                    <a:pt x="522795" y="31234"/>
                  </a:moveTo>
                  <a:lnTo>
                    <a:pt x="492442" y="31234"/>
                  </a:lnTo>
                  <a:lnTo>
                    <a:pt x="494220" y="31678"/>
                  </a:lnTo>
                  <a:lnTo>
                    <a:pt x="494093" y="46220"/>
                  </a:lnTo>
                  <a:lnTo>
                    <a:pt x="522795" y="46220"/>
                  </a:lnTo>
                  <a:lnTo>
                    <a:pt x="522795" y="31234"/>
                  </a:lnTo>
                  <a:close/>
                </a:path>
                <a:path w="629284" h="155575">
                  <a:moveTo>
                    <a:pt x="133484" y="25011"/>
                  </a:moveTo>
                  <a:lnTo>
                    <a:pt x="71246" y="25011"/>
                  </a:lnTo>
                  <a:lnTo>
                    <a:pt x="79673" y="25450"/>
                  </a:lnTo>
                  <a:lnTo>
                    <a:pt x="88606" y="27098"/>
                  </a:lnTo>
                  <a:lnTo>
                    <a:pt x="115374" y="64026"/>
                  </a:lnTo>
                  <a:lnTo>
                    <a:pt x="115696" y="74033"/>
                  </a:lnTo>
                  <a:lnTo>
                    <a:pt x="115012" y="90738"/>
                  </a:lnTo>
                  <a:lnTo>
                    <a:pt x="94646" y="127762"/>
                  </a:lnTo>
                  <a:lnTo>
                    <a:pt x="74167" y="130802"/>
                  </a:lnTo>
                  <a:lnTo>
                    <a:pt x="28067" y="130802"/>
                  </a:lnTo>
                  <a:lnTo>
                    <a:pt x="10662" y="134344"/>
                  </a:lnTo>
                  <a:lnTo>
                    <a:pt x="2460" y="142136"/>
                  </a:lnTo>
                  <a:lnTo>
                    <a:pt x="45" y="149929"/>
                  </a:lnTo>
                  <a:lnTo>
                    <a:pt x="0" y="153471"/>
                  </a:lnTo>
                  <a:lnTo>
                    <a:pt x="88455" y="153471"/>
                  </a:lnTo>
                  <a:lnTo>
                    <a:pt x="126228" y="141175"/>
                  </a:lnTo>
                  <a:lnTo>
                    <a:pt x="143922" y="105552"/>
                  </a:lnTo>
                  <a:lnTo>
                    <a:pt x="146050" y="76192"/>
                  </a:lnTo>
                  <a:lnTo>
                    <a:pt x="145713" y="62066"/>
                  </a:lnTo>
                  <a:lnTo>
                    <a:pt x="143835" y="47482"/>
                  </a:lnTo>
                  <a:lnTo>
                    <a:pt x="139111" y="33267"/>
                  </a:lnTo>
                  <a:lnTo>
                    <a:pt x="133484" y="25011"/>
                  </a:lnTo>
                  <a:close/>
                </a:path>
                <a:path w="629284" h="155575">
                  <a:moveTo>
                    <a:pt x="228917" y="627"/>
                  </a:moveTo>
                  <a:lnTo>
                    <a:pt x="144271" y="153471"/>
                  </a:lnTo>
                  <a:lnTo>
                    <a:pt x="175323" y="153471"/>
                  </a:lnTo>
                  <a:lnTo>
                    <a:pt x="191198" y="115244"/>
                  </a:lnTo>
                  <a:lnTo>
                    <a:pt x="296960" y="115244"/>
                  </a:lnTo>
                  <a:lnTo>
                    <a:pt x="288162" y="94988"/>
                  </a:lnTo>
                  <a:lnTo>
                    <a:pt x="198755" y="94988"/>
                  </a:lnTo>
                  <a:lnTo>
                    <a:pt x="224483" y="33267"/>
                  </a:lnTo>
                  <a:lnTo>
                    <a:pt x="226885" y="27170"/>
                  </a:lnTo>
                  <a:lnTo>
                    <a:pt x="258708" y="27170"/>
                  </a:lnTo>
                  <a:lnTo>
                    <a:pt x="254571" y="17645"/>
                  </a:lnTo>
                  <a:lnTo>
                    <a:pt x="250089" y="9628"/>
                  </a:lnTo>
                  <a:lnTo>
                    <a:pt x="244673" y="4373"/>
                  </a:lnTo>
                  <a:lnTo>
                    <a:pt x="237792" y="1500"/>
                  </a:lnTo>
                  <a:lnTo>
                    <a:pt x="228917" y="627"/>
                  </a:lnTo>
                  <a:close/>
                </a:path>
                <a:path w="629284" h="155575">
                  <a:moveTo>
                    <a:pt x="296960" y="115244"/>
                  </a:moveTo>
                  <a:lnTo>
                    <a:pt x="266382" y="115244"/>
                  </a:lnTo>
                  <a:lnTo>
                    <a:pt x="282511" y="153471"/>
                  </a:lnTo>
                  <a:lnTo>
                    <a:pt x="313563" y="153471"/>
                  </a:lnTo>
                  <a:lnTo>
                    <a:pt x="296960" y="115244"/>
                  </a:lnTo>
                  <a:close/>
                </a:path>
                <a:path w="629284" h="155575">
                  <a:moveTo>
                    <a:pt x="84455" y="2341"/>
                  </a:moveTo>
                  <a:lnTo>
                    <a:pt x="17780" y="2341"/>
                  </a:lnTo>
                  <a:lnTo>
                    <a:pt x="17780" y="2849"/>
                  </a:lnTo>
                  <a:lnTo>
                    <a:pt x="11797" y="4452"/>
                  </a:lnTo>
                  <a:lnTo>
                    <a:pt x="6064" y="7770"/>
                  </a:lnTo>
                  <a:lnTo>
                    <a:pt x="1760" y="13422"/>
                  </a:lnTo>
                  <a:lnTo>
                    <a:pt x="63" y="22026"/>
                  </a:lnTo>
                  <a:lnTo>
                    <a:pt x="63" y="134485"/>
                  </a:lnTo>
                  <a:lnTo>
                    <a:pt x="7262" y="125949"/>
                  </a:lnTo>
                  <a:lnTo>
                    <a:pt x="17033" y="122586"/>
                  </a:lnTo>
                  <a:lnTo>
                    <a:pt x="25638" y="122188"/>
                  </a:lnTo>
                  <a:lnTo>
                    <a:pt x="29336" y="122188"/>
                  </a:lnTo>
                  <a:lnTo>
                    <a:pt x="29336" y="25011"/>
                  </a:lnTo>
                  <a:lnTo>
                    <a:pt x="133484" y="25011"/>
                  </a:lnTo>
                  <a:lnTo>
                    <a:pt x="130238" y="20248"/>
                  </a:lnTo>
                  <a:lnTo>
                    <a:pt x="122165" y="13271"/>
                  </a:lnTo>
                  <a:lnTo>
                    <a:pt x="111942" y="7580"/>
                  </a:lnTo>
                  <a:lnTo>
                    <a:pt x="99422" y="3746"/>
                  </a:lnTo>
                  <a:lnTo>
                    <a:pt x="84455" y="2341"/>
                  </a:lnTo>
                  <a:close/>
                </a:path>
                <a:path w="629284" h="155575">
                  <a:moveTo>
                    <a:pt x="29336" y="122188"/>
                  </a:moveTo>
                  <a:lnTo>
                    <a:pt x="25638" y="122188"/>
                  </a:lnTo>
                  <a:lnTo>
                    <a:pt x="29336" y="122547"/>
                  </a:lnTo>
                  <a:lnTo>
                    <a:pt x="29336" y="122188"/>
                  </a:lnTo>
                  <a:close/>
                </a:path>
                <a:path w="629284" h="155575">
                  <a:moveTo>
                    <a:pt x="258708" y="27170"/>
                  </a:moveTo>
                  <a:lnTo>
                    <a:pt x="230886" y="27170"/>
                  </a:lnTo>
                  <a:lnTo>
                    <a:pt x="233362" y="33456"/>
                  </a:lnTo>
                  <a:lnTo>
                    <a:pt x="258889" y="94988"/>
                  </a:lnTo>
                  <a:lnTo>
                    <a:pt x="288162" y="94988"/>
                  </a:lnTo>
                  <a:lnTo>
                    <a:pt x="258708" y="27170"/>
                  </a:lnTo>
                  <a:close/>
                </a:path>
                <a:path w="629284" h="155575">
                  <a:moveTo>
                    <a:pt x="26098" y="2214"/>
                  </a:moveTo>
                  <a:lnTo>
                    <a:pt x="23240" y="2214"/>
                  </a:lnTo>
                  <a:lnTo>
                    <a:pt x="21717" y="2341"/>
                  </a:lnTo>
                  <a:lnTo>
                    <a:pt x="27622" y="2341"/>
                  </a:lnTo>
                  <a:lnTo>
                    <a:pt x="26098" y="2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5542" y="939606"/>
              <a:ext cx="396557" cy="48920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273637" y="4582836"/>
            <a:ext cx="253757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billion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 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01050" y="4523557"/>
            <a:ext cx="2887963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billion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 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4035" y="4904127"/>
            <a:ext cx="23521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 err="1">
                <a:solidFill>
                  <a:srgbClr val="B0D472"/>
                </a:solidFill>
                <a:latin typeface="Georgia"/>
                <a:cs typeface="Georgia"/>
              </a:rPr>
              <a:t>Damu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14730" y="4981961"/>
            <a:ext cx="38429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20" dirty="0">
                <a:solidFill>
                  <a:srgbClr val="B0D472"/>
                </a:solidFill>
                <a:latin typeface="Georgia"/>
                <a:cs typeface="Georgia"/>
              </a:rPr>
              <a:t>“Bank RBK”</a:t>
            </a:r>
            <a:r>
              <a:rPr lang="kk-KZ" sz="2800" b="1" spc="20" dirty="0">
                <a:solidFill>
                  <a:srgbClr val="B0D472"/>
                </a:solidFill>
                <a:latin typeface="Georgia"/>
                <a:cs typeface="Georgia"/>
              </a:rPr>
              <a:t> JSC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52575" y="4562092"/>
            <a:ext cx="382627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105" dirty="0">
                <a:solidFill>
                  <a:srgbClr val="B0D472"/>
                </a:solidFill>
                <a:latin typeface="Georgia"/>
                <a:cs typeface="Georgia"/>
              </a:rPr>
              <a:t>Micro, small and medium-sized entrepreneurs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5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lang="ru-RU" sz="1500" spc="-95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5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6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4F8DC736-0C08-46CD-AB86-996D1C525444}"/>
              </a:ext>
            </a:extLst>
          </p:cNvPr>
          <p:cNvSpPr/>
          <p:nvPr/>
        </p:nvSpPr>
        <p:spPr>
          <a:xfrm>
            <a:off x="-1903653" y="1596832"/>
            <a:ext cx="12875450" cy="55291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/>
            <a:r>
              <a:rPr lang="ru-RU" sz="2800" b="1" spc="150" dirty="0">
                <a:latin typeface="Georgia" panose="02040502050405020303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Socio-economic effect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91857" y="6775230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61.5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million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tenge</a:t>
            </a:r>
            <a:endParaRPr lang="ru-RU" alt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taxes to the budget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323835" y="6775230"/>
            <a:ext cx="1858209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84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units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endParaRPr lang="ru-RU" alt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Created</a:t>
            </a:r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 err="1">
                <a:latin typeface="Georgia" panose="02040502050405020303" pitchFamily="18" charset="0"/>
                <a:cs typeface="Times New Roman" panose="02020603050405020304" pitchFamily="18" charset="0"/>
              </a:rPr>
              <a:t>workplaces</a:t>
            </a:r>
            <a:endParaRPr lang="ru-RU" altLang="ru-RU" sz="1600" b="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80779" y="2522439"/>
            <a:ext cx="12588108" cy="689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SOCIO-ECONOMIC IMPACT INDICATORS</a:t>
            </a:r>
          </a:p>
          <a:p>
            <a:pPr algn="ctr"/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for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58030" y="3467031"/>
            <a:ext cx="11833606" cy="714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 billion tenge, 5 years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number of supported projects - 7,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average loan amount - 144.0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ml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llion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tenge</a:t>
            </a: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5819514" y="4280347"/>
            <a:ext cx="2736304" cy="685092"/>
          </a:xfrm>
          <a:prstGeom prst="triangle">
            <a:avLst/>
          </a:prstGeom>
          <a:gradFill>
            <a:gsLst>
              <a:gs pos="100000">
                <a:schemeClr val="bg1"/>
              </a:gs>
              <a:gs pos="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97" y="5499101"/>
            <a:ext cx="1124596" cy="11245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89" y="5499100"/>
            <a:ext cx="1013355" cy="101335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12" y="5499100"/>
            <a:ext cx="1013355" cy="1013355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838486" y="6809711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1548.8 million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tenge</a:t>
            </a:r>
            <a:endParaRPr lang="ru-RU" alt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output (revenue)</a:t>
            </a:r>
          </a:p>
        </p:txBody>
      </p:sp>
    </p:spTree>
    <p:extLst>
      <p:ext uri="{BB962C8B-B14F-4D97-AF65-F5344CB8AC3E}">
        <p14:creationId xmlns:p14="http://schemas.microsoft.com/office/powerpoint/2010/main" val="30019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6050" y="4386726"/>
            <a:ext cx="7467600" cy="207396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en-US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“</a:t>
            </a:r>
            <a:r>
              <a:rPr lang="ru-RU" sz="1600" spc="30" dirty="0" err="1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Damu</a:t>
            </a:r>
            <a:r>
              <a:rPr lang="en-US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”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Entrepreneurship Development Fund</a:t>
            </a:r>
            <a:r>
              <a:rPr lang="en-US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”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JSC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Kazakhstan, Almaty, Gogol </a:t>
            </a:r>
            <a:r>
              <a:rPr lang="ru-RU" sz="1600" spc="30" dirty="0" err="1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str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.</a:t>
            </a:r>
            <a:r>
              <a:rPr lang="en-US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,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111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Call</a:t>
            </a:r>
            <a:r>
              <a:rPr sz="1600" spc="-1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C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t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er:</a:t>
            </a:r>
            <a:r>
              <a:rPr sz="1600" spc="-1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</a:t>
            </a:r>
            <a:r>
              <a:rPr sz="1600" spc="-17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,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8</a:t>
            </a:r>
            <a:r>
              <a:rPr sz="1600" spc="-26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	+</a:t>
            </a:r>
            <a:r>
              <a:rPr sz="1600" spc="-1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7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(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800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)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08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sz="1600" spc="-1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18</a:t>
            </a:r>
            <a:r>
              <a:rPr sz="1600" spc="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9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endParaRPr sz="1600" dirty="0">
              <a:latin typeface="Georgia" panose="02040502050405020303" pitchFamily="18" charset="0"/>
              <a:cs typeface="Trebuchet MS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1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ww</a:t>
            </a:r>
            <a:r>
              <a:rPr sz="1600" spc="-8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</a:t>
            </a:r>
            <a:r>
              <a:rPr sz="1600" spc="-20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d</a:t>
            </a:r>
            <a:r>
              <a:rPr sz="1600" spc="-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am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u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.kz</a:t>
            </a:r>
            <a:endParaRPr lang="ru-RU" sz="1600" spc="-114" dirty="0">
              <a:solidFill>
                <a:srgbClr val="FFFFFF"/>
              </a:solidFill>
              <a:latin typeface="Georgia" panose="02040502050405020303" pitchFamily="18" charset="0"/>
              <a:cs typeface="Trebuchet MS"/>
              <a:hlinkClick r:id="rId2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3"/>
              </a:rPr>
              <a:t>info@fund.kz</a:t>
            </a:r>
            <a:endParaRPr sz="1600" dirty="0"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5914" y="5076766"/>
            <a:ext cx="1052195" cy="259715"/>
          </a:xfrm>
          <a:custGeom>
            <a:avLst/>
            <a:gdLst/>
            <a:ahLst/>
            <a:cxnLst/>
            <a:rect l="l" t="t" r="r" b="b"/>
            <a:pathLst>
              <a:path w="1052195" h="259714">
                <a:moveTo>
                  <a:pt x="644283" y="52259"/>
                </a:moveTo>
                <a:lnTo>
                  <a:pt x="603173" y="52259"/>
                </a:lnTo>
                <a:lnTo>
                  <a:pt x="606151" y="57695"/>
                </a:lnTo>
                <a:lnTo>
                  <a:pt x="607269" y="60596"/>
                </a:lnTo>
                <a:lnTo>
                  <a:pt x="674116" y="229195"/>
                </a:lnTo>
                <a:lnTo>
                  <a:pt x="711422" y="259555"/>
                </a:lnTo>
                <a:lnTo>
                  <a:pt x="725998" y="257500"/>
                </a:lnTo>
                <a:lnTo>
                  <a:pt x="736008" y="251545"/>
                </a:lnTo>
                <a:lnTo>
                  <a:pt x="743064" y="242005"/>
                </a:lnTo>
                <a:lnTo>
                  <a:pt x="748779" y="229195"/>
                </a:lnTo>
                <a:lnTo>
                  <a:pt x="755790" y="211511"/>
                </a:lnTo>
                <a:lnTo>
                  <a:pt x="709193" y="211511"/>
                </a:lnTo>
                <a:lnTo>
                  <a:pt x="706608" y="207542"/>
                </a:lnTo>
                <a:lnTo>
                  <a:pt x="704354" y="202157"/>
                </a:lnTo>
                <a:lnTo>
                  <a:pt x="644283" y="52259"/>
                </a:lnTo>
                <a:close/>
              </a:path>
              <a:path w="1052195" h="259714">
                <a:moveTo>
                  <a:pt x="874439" y="77291"/>
                </a:moveTo>
                <a:lnTo>
                  <a:pt x="826071" y="77291"/>
                </a:lnTo>
                <a:lnTo>
                  <a:pt x="825131" y="167829"/>
                </a:lnTo>
                <a:lnTo>
                  <a:pt x="835991" y="217120"/>
                </a:lnTo>
                <a:lnTo>
                  <a:pt x="869739" y="247644"/>
                </a:lnTo>
                <a:lnTo>
                  <a:pt x="918066" y="258974"/>
                </a:lnTo>
                <a:lnTo>
                  <a:pt x="938657" y="259555"/>
                </a:lnTo>
                <a:lnTo>
                  <a:pt x="959236" y="258974"/>
                </a:lnTo>
                <a:lnTo>
                  <a:pt x="983180" y="255746"/>
                </a:lnTo>
                <a:lnTo>
                  <a:pt x="1007547" y="247644"/>
                </a:lnTo>
                <a:lnTo>
                  <a:pt x="1029398" y="232440"/>
                </a:lnTo>
                <a:lnTo>
                  <a:pt x="1037795" y="221626"/>
                </a:lnTo>
                <a:lnTo>
                  <a:pt x="938657" y="221626"/>
                </a:lnTo>
                <a:lnTo>
                  <a:pt x="926090" y="221122"/>
                </a:lnTo>
                <a:lnTo>
                  <a:pt x="887114" y="205408"/>
                </a:lnTo>
                <a:lnTo>
                  <a:pt x="874439" y="161352"/>
                </a:lnTo>
                <a:lnTo>
                  <a:pt x="874439" y="77291"/>
                </a:lnTo>
                <a:close/>
              </a:path>
              <a:path w="1052195" h="259714">
                <a:moveTo>
                  <a:pt x="590848" y="1040"/>
                </a:moveTo>
                <a:lnTo>
                  <a:pt x="581098" y="1607"/>
                </a:lnTo>
                <a:lnTo>
                  <a:pt x="566927" y="5317"/>
                </a:lnTo>
                <a:lnTo>
                  <a:pt x="554158" y="15179"/>
                </a:lnTo>
                <a:lnTo>
                  <a:pt x="548608" y="34206"/>
                </a:lnTo>
                <a:lnTo>
                  <a:pt x="548608" y="256627"/>
                </a:lnTo>
                <a:lnTo>
                  <a:pt x="597941" y="256627"/>
                </a:lnTo>
                <a:lnTo>
                  <a:pt x="596905" y="77291"/>
                </a:lnTo>
                <a:lnTo>
                  <a:pt x="596804" y="52259"/>
                </a:lnTo>
                <a:lnTo>
                  <a:pt x="644283" y="52259"/>
                </a:lnTo>
                <a:lnTo>
                  <a:pt x="636758" y="33482"/>
                </a:lnTo>
                <a:lnTo>
                  <a:pt x="630831" y="20952"/>
                </a:lnTo>
                <a:lnTo>
                  <a:pt x="622464" y="10629"/>
                </a:lnTo>
                <a:lnTo>
                  <a:pt x="609767" y="3622"/>
                </a:lnTo>
                <a:lnTo>
                  <a:pt x="590848" y="1040"/>
                </a:lnTo>
                <a:close/>
              </a:path>
              <a:path w="1052195" h="259714">
                <a:moveTo>
                  <a:pt x="1023657" y="0"/>
                </a:moveTo>
                <a:lnTo>
                  <a:pt x="1009018" y="3263"/>
                </a:lnTo>
                <a:lnTo>
                  <a:pt x="1003625" y="17786"/>
                </a:lnTo>
                <a:lnTo>
                  <a:pt x="1002855" y="47674"/>
                </a:lnTo>
                <a:lnTo>
                  <a:pt x="1002854" y="161352"/>
                </a:lnTo>
                <a:lnTo>
                  <a:pt x="1002610" y="171746"/>
                </a:lnTo>
                <a:lnTo>
                  <a:pt x="978794" y="214031"/>
                </a:lnTo>
                <a:lnTo>
                  <a:pt x="938657" y="221626"/>
                </a:lnTo>
                <a:lnTo>
                  <a:pt x="1037795" y="221626"/>
                </a:lnTo>
                <a:lnTo>
                  <a:pt x="1041294" y="217120"/>
                </a:lnTo>
                <a:lnTo>
                  <a:pt x="1048193" y="200823"/>
                </a:lnTo>
                <a:lnTo>
                  <a:pt x="1051386" y="184181"/>
                </a:lnTo>
                <a:lnTo>
                  <a:pt x="1052163" y="167829"/>
                </a:lnTo>
                <a:lnTo>
                  <a:pt x="1052163" y="3891"/>
                </a:lnTo>
                <a:lnTo>
                  <a:pt x="1023657" y="0"/>
                </a:lnTo>
                <a:close/>
              </a:path>
              <a:path w="1052195" h="259714">
                <a:moveTo>
                  <a:pt x="832046" y="1040"/>
                </a:moveTo>
                <a:lnTo>
                  <a:pt x="795411" y="16379"/>
                </a:lnTo>
                <a:lnTo>
                  <a:pt x="718540" y="202157"/>
                </a:lnTo>
                <a:lnTo>
                  <a:pt x="716337" y="207542"/>
                </a:lnTo>
                <a:lnTo>
                  <a:pt x="713682" y="211511"/>
                </a:lnTo>
                <a:lnTo>
                  <a:pt x="755790" y="211511"/>
                </a:lnTo>
                <a:lnTo>
                  <a:pt x="816768" y="57695"/>
                </a:lnTo>
                <a:lnTo>
                  <a:pt x="819372" y="52259"/>
                </a:lnTo>
                <a:lnTo>
                  <a:pt x="874217" y="52259"/>
                </a:lnTo>
                <a:lnTo>
                  <a:pt x="874217" y="34206"/>
                </a:lnTo>
                <a:lnTo>
                  <a:pt x="871049" y="19291"/>
                </a:lnTo>
                <a:lnTo>
                  <a:pt x="862256" y="8972"/>
                </a:lnTo>
                <a:lnTo>
                  <a:pt x="848901" y="2978"/>
                </a:lnTo>
                <a:lnTo>
                  <a:pt x="832046" y="1040"/>
                </a:lnTo>
                <a:close/>
              </a:path>
              <a:path w="1052195" h="259714">
                <a:moveTo>
                  <a:pt x="874217" y="52259"/>
                </a:moveTo>
                <a:lnTo>
                  <a:pt x="823468" y="52259"/>
                </a:lnTo>
                <a:lnTo>
                  <a:pt x="826446" y="53008"/>
                </a:lnTo>
                <a:lnTo>
                  <a:pt x="826438" y="60596"/>
                </a:lnTo>
                <a:lnTo>
                  <a:pt x="826268" y="77291"/>
                </a:lnTo>
                <a:lnTo>
                  <a:pt x="874217" y="77291"/>
                </a:lnTo>
                <a:lnTo>
                  <a:pt x="874217" y="52259"/>
                </a:lnTo>
                <a:close/>
              </a:path>
              <a:path w="1052195" h="259714">
                <a:moveTo>
                  <a:pt x="223175" y="41794"/>
                </a:moveTo>
                <a:lnTo>
                  <a:pt x="119189" y="41794"/>
                </a:lnTo>
                <a:lnTo>
                  <a:pt x="133255" y="42543"/>
                </a:lnTo>
                <a:lnTo>
                  <a:pt x="148182" y="45329"/>
                </a:lnTo>
                <a:lnTo>
                  <a:pt x="185010" y="74132"/>
                </a:lnTo>
                <a:lnTo>
                  <a:pt x="193528" y="123773"/>
                </a:lnTo>
                <a:lnTo>
                  <a:pt x="192378" y="151708"/>
                </a:lnTo>
                <a:lnTo>
                  <a:pt x="180403" y="195261"/>
                </a:lnTo>
                <a:lnTo>
                  <a:pt x="142783" y="217545"/>
                </a:lnTo>
                <a:lnTo>
                  <a:pt x="124047" y="218724"/>
                </a:lnTo>
                <a:lnTo>
                  <a:pt x="46958" y="218724"/>
                </a:lnTo>
                <a:lnTo>
                  <a:pt x="17865" y="224647"/>
                </a:lnTo>
                <a:lnTo>
                  <a:pt x="4140" y="237676"/>
                </a:lnTo>
                <a:lnTo>
                  <a:pt x="85" y="250705"/>
                </a:lnTo>
                <a:lnTo>
                  <a:pt x="0" y="256627"/>
                </a:lnTo>
                <a:lnTo>
                  <a:pt x="147961" y="256627"/>
                </a:lnTo>
                <a:lnTo>
                  <a:pt x="196045" y="246120"/>
                </a:lnTo>
                <a:lnTo>
                  <a:pt x="233739" y="202525"/>
                </a:lnTo>
                <a:lnTo>
                  <a:pt x="243658" y="150449"/>
                </a:lnTo>
                <a:lnTo>
                  <a:pt x="244278" y="127373"/>
                </a:lnTo>
                <a:lnTo>
                  <a:pt x="243710" y="103779"/>
                </a:lnTo>
                <a:lnTo>
                  <a:pt x="240557" y="79402"/>
                </a:lnTo>
                <a:lnTo>
                  <a:pt x="232640" y="55644"/>
                </a:lnTo>
                <a:lnTo>
                  <a:pt x="223175" y="41794"/>
                </a:lnTo>
                <a:close/>
              </a:path>
              <a:path w="1052195" h="259714">
                <a:moveTo>
                  <a:pt x="382809" y="1040"/>
                </a:moveTo>
                <a:lnTo>
                  <a:pt x="347182" y="16098"/>
                </a:lnTo>
                <a:lnTo>
                  <a:pt x="241249" y="256627"/>
                </a:lnTo>
                <a:lnTo>
                  <a:pt x="293166" y="256627"/>
                </a:lnTo>
                <a:lnTo>
                  <a:pt x="319709" y="192727"/>
                </a:lnTo>
                <a:lnTo>
                  <a:pt x="496582" y="192727"/>
                </a:lnTo>
                <a:lnTo>
                  <a:pt x="481844" y="158774"/>
                </a:lnTo>
                <a:lnTo>
                  <a:pt x="332384" y="158774"/>
                </a:lnTo>
                <a:lnTo>
                  <a:pt x="375429" y="55644"/>
                </a:lnTo>
                <a:lnTo>
                  <a:pt x="376783" y="52259"/>
                </a:lnTo>
                <a:lnTo>
                  <a:pt x="379412" y="45439"/>
                </a:lnTo>
                <a:lnTo>
                  <a:pt x="432650" y="45439"/>
                </a:lnTo>
                <a:lnTo>
                  <a:pt x="425748" y="29539"/>
                </a:lnTo>
                <a:lnTo>
                  <a:pt x="418229" y="16098"/>
                </a:lnTo>
                <a:lnTo>
                  <a:pt x="409153" y="7300"/>
                </a:lnTo>
                <a:lnTo>
                  <a:pt x="397640" y="2497"/>
                </a:lnTo>
                <a:lnTo>
                  <a:pt x="382809" y="1040"/>
                </a:lnTo>
                <a:close/>
              </a:path>
              <a:path w="1052195" h="259714">
                <a:moveTo>
                  <a:pt x="496582" y="192727"/>
                </a:moveTo>
                <a:lnTo>
                  <a:pt x="445490" y="192727"/>
                </a:lnTo>
                <a:lnTo>
                  <a:pt x="472408" y="256627"/>
                </a:lnTo>
                <a:lnTo>
                  <a:pt x="524319" y="256627"/>
                </a:lnTo>
                <a:lnTo>
                  <a:pt x="496582" y="192727"/>
                </a:lnTo>
                <a:close/>
              </a:path>
              <a:path w="1052195" h="259714">
                <a:moveTo>
                  <a:pt x="141236" y="3891"/>
                </a:moveTo>
                <a:lnTo>
                  <a:pt x="29743" y="3891"/>
                </a:lnTo>
                <a:lnTo>
                  <a:pt x="29743" y="4736"/>
                </a:lnTo>
                <a:lnTo>
                  <a:pt x="19736" y="7446"/>
                </a:lnTo>
                <a:lnTo>
                  <a:pt x="10153" y="13002"/>
                </a:lnTo>
                <a:lnTo>
                  <a:pt x="2961" y="22456"/>
                </a:lnTo>
                <a:lnTo>
                  <a:pt x="126" y="36860"/>
                </a:lnTo>
                <a:lnTo>
                  <a:pt x="126" y="224903"/>
                </a:lnTo>
                <a:lnTo>
                  <a:pt x="12171" y="210584"/>
                </a:lnTo>
                <a:lnTo>
                  <a:pt x="28514" y="204938"/>
                </a:lnTo>
                <a:lnTo>
                  <a:pt x="42905" y="204264"/>
                </a:lnTo>
                <a:lnTo>
                  <a:pt x="49091" y="204264"/>
                </a:lnTo>
                <a:lnTo>
                  <a:pt x="49091" y="41794"/>
                </a:lnTo>
                <a:lnTo>
                  <a:pt x="223175" y="41794"/>
                </a:lnTo>
                <a:lnTo>
                  <a:pt x="217785" y="33907"/>
                </a:lnTo>
                <a:lnTo>
                  <a:pt x="204307" y="22207"/>
                </a:lnTo>
                <a:lnTo>
                  <a:pt x="187221" y="12667"/>
                </a:lnTo>
                <a:lnTo>
                  <a:pt x="166281" y="6244"/>
                </a:lnTo>
                <a:lnTo>
                  <a:pt x="141236" y="3891"/>
                </a:lnTo>
                <a:close/>
              </a:path>
              <a:path w="1052195" h="259714">
                <a:moveTo>
                  <a:pt x="49091" y="204264"/>
                </a:moveTo>
                <a:lnTo>
                  <a:pt x="42905" y="204264"/>
                </a:lnTo>
                <a:lnTo>
                  <a:pt x="49091" y="204862"/>
                </a:lnTo>
                <a:lnTo>
                  <a:pt x="49091" y="204264"/>
                </a:lnTo>
                <a:close/>
              </a:path>
              <a:path w="1052195" h="259714">
                <a:moveTo>
                  <a:pt x="432650" y="45439"/>
                </a:moveTo>
                <a:lnTo>
                  <a:pt x="386162" y="45439"/>
                </a:lnTo>
                <a:lnTo>
                  <a:pt x="388766" y="52259"/>
                </a:lnTo>
                <a:lnTo>
                  <a:pt x="390251" y="55910"/>
                </a:lnTo>
                <a:lnTo>
                  <a:pt x="432866" y="158774"/>
                </a:lnTo>
                <a:lnTo>
                  <a:pt x="481844" y="158774"/>
                </a:lnTo>
                <a:lnTo>
                  <a:pt x="432650" y="45439"/>
                </a:lnTo>
                <a:close/>
              </a:path>
              <a:path w="1052195" h="259714">
                <a:moveTo>
                  <a:pt x="43732" y="3643"/>
                </a:moveTo>
                <a:lnTo>
                  <a:pt x="41078" y="3643"/>
                </a:lnTo>
                <a:lnTo>
                  <a:pt x="38842" y="3720"/>
                </a:lnTo>
                <a:lnTo>
                  <a:pt x="36315" y="3891"/>
                </a:lnTo>
                <a:lnTo>
                  <a:pt x="46208" y="3891"/>
                </a:lnTo>
                <a:lnTo>
                  <a:pt x="43732" y="3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60674" y="4902806"/>
            <a:ext cx="805815" cy="673735"/>
            <a:chOff x="3060674" y="4902806"/>
            <a:chExt cx="805815" cy="6737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0674" y="4902806"/>
              <a:ext cx="805535" cy="6733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412" y="4949764"/>
              <a:ext cx="583799" cy="5833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8455" y="5121881"/>
              <a:ext cx="571671" cy="23527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923129" y="4831965"/>
            <a:ext cx="663575" cy="818515"/>
            <a:chOff x="1923129" y="4831965"/>
            <a:chExt cx="663575" cy="8185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3129" y="4831965"/>
              <a:ext cx="662139" cy="6762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23256" y="553954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39" h="110489">
                  <a:moveTo>
                    <a:pt x="28848" y="0"/>
                  </a:moveTo>
                  <a:lnTo>
                    <a:pt x="20548" y="170"/>
                  </a:lnTo>
                  <a:lnTo>
                    <a:pt x="12628" y="643"/>
                  </a:lnTo>
                  <a:lnTo>
                    <a:pt x="5605" y="1358"/>
                  </a:lnTo>
                  <a:lnTo>
                    <a:pt x="0" y="2254"/>
                  </a:lnTo>
                  <a:lnTo>
                    <a:pt x="0" y="109016"/>
                  </a:lnTo>
                  <a:lnTo>
                    <a:pt x="5010" y="109632"/>
                  </a:lnTo>
                  <a:lnTo>
                    <a:pt x="13366" y="110477"/>
                  </a:lnTo>
                  <a:lnTo>
                    <a:pt x="24333" y="110477"/>
                  </a:lnTo>
                  <a:lnTo>
                    <a:pt x="64592" y="100285"/>
                  </a:lnTo>
                  <a:lnTo>
                    <a:pt x="70492" y="95497"/>
                  </a:lnTo>
                  <a:lnTo>
                    <a:pt x="25596" y="95497"/>
                  </a:lnTo>
                  <a:lnTo>
                    <a:pt x="22225" y="95326"/>
                  </a:lnTo>
                  <a:lnTo>
                    <a:pt x="19672" y="95002"/>
                  </a:lnTo>
                  <a:lnTo>
                    <a:pt x="19672" y="59582"/>
                  </a:lnTo>
                  <a:lnTo>
                    <a:pt x="67928" y="59582"/>
                  </a:lnTo>
                  <a:lnTo>
                    <a:pt x="61409" y="54355"/>
                  </a:lnTo>
                  <a:lnTo>
                    <a:pt x="53181" y="51047"/>
                  </a:lnTo>
                  <a:lnTo>
                    <a:pt x="53181" y="50723"/>
                  </a:lnTo>
                  <a:lnTo>
                    <a:pt x="60945" y="46625"/>
                  </a:lnTo>
                  <a:lnTo>
                    <a:pt x="62534" y="45065"/>
                  </a:lnTo>
                  <a:lnTo>
                    <a:pt x="19672" y="45065"/>
                  </a:lnTo>
                  <a:lnTo>
                    <a:pt x="19672" y="15430"/>
                  </a:lnTo>
                  <a:lnTo>
                    <a:pt x="21780" y="14979"/>
                  </a:lnTo>
                  <a:lnTo>
                    <a:pt x="25152" y="14655"/>
                  </a:lnTo>
                  <a:lnTo>
                    <a:pt x="69033" y="14655"/>
                  </a:lnTo>
                  <a:lnTo>
                    <a:pt x="66675" y="10960"/>
                  </a:lnTo>
                  <a:lnTo>
                    <a:pt x="59931" y="6896"/>
                  </a:lnTo>
                  <a:lnTo>
                    <a:pt x="54015" y="3640"/>
                  </a:lnTo>
                  <a:lnTo>
                    <a:pt x="47113" y="1512"/>
                  </a:lnTo>
                  <a:lnTo>
                    <a:pt x="38850" y="351"/>
                  </a:lnTo>
                  <a:lnTo>
                    <a:pt x="28848" y="0"/>
                  </a:lnTo>
                  <a:close/>
                </a:path>
                <a:path w="662939" h="110489">
                  <a:moveTo>
                    <a:pt x="67928" y="59582"/>
                  </a:moveTo>
                  <a:lnTo>
                    <a:pt x="29495" y="59582"/>
                  </a:lnTo>
                  <a:lnTo>
                    <a:pt x="39119" y="60583"/>
                  </a:lnTo>
                  <a:lnTo>
                    <a:pt x="46942" y="63729"/>
                  </a:lnTo>
                  <a:lnTo>
                    <a:pt x="52198" y="69228"/>
                  </a:lnTo>
                  <a:lnTo>
                    <a:pt x="54121" y="77292"/>
                  </a:lnTo>
                  <a:lnTo>
                    <a:pt x="52162" y="85775"/>
                  </a:lnTo>
                  <a:lnTo>
                    <a:pt x="46897" y="91407"/>
                  </a:lnTo>
                  <a:lnTo>
                    <a:pt x="39242" y="94532"/>
                  </a:lnTo>
                  <a:lnTo>
                    <a:pt x="30111" y="95497"/>
                  </a:lnTo>
                  <a:lnTo>
                    <a:pt x="70492" y="95497"/>
                  </a:lnTo>
                  <a:lnTo>
                    <a:pt x="70891" y="95173"/>
                  </a:lnTo>
                  <a:lnTo>
                    <a:pt x="75031" y="87610"/>
                  </a:lnTo>
                  <a:lnTo>
                    <a:pt x="74921" y="77292"/>
                  </a:lnTo>
                  <a:lnTo>
                    <a:pt x="73222" y="67806"/>
                  </a:lnTo>
                  <a:lnTo>
                    <a:pt x="68385" y="59948"/>
                  </a:lnTo>
                  <a:lnTo>
                    <a:pt x="67928" y="59582"/>
                  </a:lnTo>
                  <a:close/>
                </a:path>
                <a:path w="662939" h="110489">
                  <a:moveTo>
                    <a:pt x="69033" y="14655"/>
                  </a:moveTo>
                  <a:lnTo>
                    <a:pt x="43510" y="14655"/>
                  </a:lnTo>
                  <a:lnTo>
                    <a:pt x="51219" y="19323"/>
                  </a:lnTo>
                  <a:lnTo>
                    <a:pt x="51219" y="29444"/>
                  </a:lnTo>
                  <a:lnTo>
                    <a:pt x="49800" y="35756"/>
                  </a:lnTo>
                  <a:lnTo>
                    <a:pt x="45652" y="40696"/>
                  </a:lnTo>
                  <a:lnTo>
                    <a:pt x="38936" y="43915"/>
                  </a:lnTo>
                  <a:lnTo>
                    <a:pt x="29813" y="45065"/>
                  </a:lnTo>
                  <a:lnTo>
                    <a:pt x="62534" y="45065"/>
                  </a:lnTo>
                  <a:lnTo>
                    <a:pt x="66586" y="41088"/>
                  </a:lnTo>
                  <a:lnTo>
                    <a:pt x="70026" y="34490"/>
                  </a:lnTo>
                  <a:lnTo>
                    <a:pt x="71189" y="27209"/>
                  </a:lnTo>
                  <a:lnTo>
                    <a:pt x="71189" y="18033"/>
                  </a:lnTo>
                  <a:lnTo>
                    <a:pt x="69033" y="14655"/>
                  </a:lnTo>
                  <a:close/>
                </a:path>
                <a:path w="662939" h="110489">
                  <a:moveTo>
                    <a:pt x="144786" y="793"/>
                  </a:moveTo>
                  <a:lnTo>
                    <a:pt x="119481" y="793"/>
                  </a:lnTo>
                  <a:lnTo>
                    <a:pt x="84708" y="109340"/>
                  </a:lnTo>
                  <a:lnTo>
                    <a:pt x="105175" y="109340"/>
                  </a:lnTo>
                  <a:lnTo>
                    <a:pt x="114522" y="78555"/>
                  </a:lnTo>
                  <a:lnTo>
                    <a:pt x="170051" y="78555"/>
                  </a:lnTo>
                  <a:lnTo>
                    <a:pt x="165191" y="63595"/>
                  </a:lnTo>
                  <a:lnTo>
                    <a:pt x="117722" y="63595"/>
                  </a:lnTo>
                  <a:lnTo>
                    <a:pt x="126104" y="36836"/>
                  </a:lnTo>
                  <a:lnTo>
                    <a:pt x="128041" y="30410"/>
                  </a:lnTo>
                  <a:lnTo>
                    <a:pt x="129628" y="22866"/>
                  </a:lnTo>
                  <a:lnTo>
                    <a:pt x="131267" y="16567"/>
                  </a:lnTo>
                  <a:lnTo>
                    <a:pt x="149911" y="16567"/>
                  </a:lnTo>
                  <a:lnTo>
                    <a:pt x="144786" y="793"/>
                  </a:lnTo>
                  <a:close/>
                </a:path>
                <a:path w="662939" h="110489">
                  <a:moveTo>
                    <a:pt x="170051" y="78555"/>
                  </a:moveTo>
                  <a:lnTo>
                    <a:pt x="148977" y="78555"/>
                  </a:lnTo>
                  <a:lnTo>
                    <a:pt x="158800" y="109340"/>
                  </a:lnTo>
                  <a:lnTo>
                    <a:pt x="180054" y="109340"/>
                  </a:lnTo>
                  <a:lnTo>
                    <a:pt x="170051" y="78555"/>
                  </a:lnTo>
                  <a:close/>
                </a:path>
                <a:path w="662939" h="110489">
                  <a:moveTo>
                    <a:pt x="149911" y="16567"/>
                  </a:moveTo>
                  <a:lnTo>
                    <a:pt x="131591" y="16567"/>
                  </a:lnTo>
                  <a:lnTo>
                    <a:pt x="133203" y="22866"/>
                  </a:lnTo>
                  <a:lnTo>
                    <a:pt x="135011" y="30410"/>
                  </a:lnTo>
                  <a:lnTo>
                    <a:pt x="145605" y="63595"/>
                  </a:lnTo>
                  <a:lnTo>
                    <a:pt x="165191" y="63595"/>
                  </a:lnTo>
                  <a:lnTo>
                    <a:pt x="149911" y="16567"/>
                  </a:lnTo>
                  <a:close/>
                </a:path>
                <a:path w="662939" h="110489">
                  <a:moveTo>
                    <a:pt x="214979" y="795"/>
                  </a:moveTo>
                  <a:lnTo>
                    <a:pt x="195160" y="795"/>
                  </a:lnTo>
                  <a:lnTo>
                    <a:pt x="195160" y="109340"/>
                  </a:lnTo>
                  <a:lnTo>
                    <a:pt x="214979" y="109340"/>
                  </a:lnTo>
                  <a:lnTo>
                    <a:pt x="214979" y="795"/>
                  </a:lnTo>
                  <a:close/>
                </a:path>
                <a:path w="662939" h="110489">
                  <a:moveTo>
                    <a:pt x="278231" y="17386"/>
                  </a:moveTo>
                  <a:lnTo>
                    <a:pt x="258489" y="17386"/>
                  </a:lnTo>
                  <a:lnTo>
                    <a:pt x="258489" y="109340"/>
                  </a:lnTo>
                  <a:lnTo>
                    <a:pt x="278231" y="109340"/>
                  </a:lnTo>
                  <a:lnTo>
                    <a:pt x="278231" y="17386"/>
                  </a:lnTo>
                  <a:close/>
                </a:path>
                <a:path w="662939" h="110489">
                  <a:moveTo>
                    <a:pt x="309511" y="793"/>
                  </a:moveTo>
                  <a:lnTo>
                    <a:pt x="227533" y="793"/>
                  </a:lnTo>
                  <a:lnTo>
                    <a:pt x="227533" y="17386"/>
                  </a:lnTo>
                  <a:lnTo>
                    <a:pt x="309511" y="17386"/>
                  </a:lnTo>
                  <a:lnTo>
                    <a:pt x="309511" y="793"/>
                  </a:lnTo>
                  <a:close/>
                </a:path>
                <a:path w="662939" h="110489">
                  <a:moveTo>
                    <a:pt x="385318" y="793"/>
                  </a:moveTo>
                  <a:lnTo>
                    <a:pt x="322186" y="793"/>
                  </a:lnTo>
                  <a:lnTo>
                    <a:pt x="322186" y="109340"/>
                  </a:lnTo>
                  <a:lnTo>
                    <a:pt x="387750" y="109340"/>
                  </a:lnTo>
                  <a:lnTo>
                    <a:pt x="387750" y="93065"/>
                  </a:lnTo>
                  <a:lnTo>
                    <a:pt x="342004" y="93065"/>
                  </a:lnTo>
                  <a:lnTo>
                    <a:pt x="342004" y="61169"/>
                  </a:lnTo>
                  <a:lnTo>
                    <a:pt x="382911" y="61169"/>
                  </a:lnTo>
                  <a:lnTo>
                    <a:pt x="382911" y="45065"/>
                  </a:lnTo>
                  <a:lnTo>
                    <a:pt x="342004" y="45065"/>
                  </a:lnTo>
                  <a:lnTo>
                    <a:pt x="342004" y="17087"/>
                  </a:lnTo>
                  <a:lnTo>
                    <a:pt x="385318" y="17087"/>
                  </a:lnTo>
                  <a:lnTo>
                    <a:pt x="385318" y="793"/>
                  </a:lnTo>
                  <a:close/>
                </a:path>
                <a:path w="662939" h="110489">
                  <a:moveTo>
                    <a:pt x="435121" y="0"/>
                  </a:moveTo>
                  <a:lnTo>
                    <a:pt x="426649" y="170"/>
                  </a:lnTo>
                  <a:lnTo>
                    <a:pt x="418623" y="643"/>
                  </a:lnTo>
                  <a:lnTo>
                    <a:pt x="411350" y="1358"/>
                  </a:lnTo>
                  <a:lnTo>
                    <a:pt x="405136" y="2254"/>
                  </a:lnTo>
                  <a:lnTo>
                    <a:pt x="405136" y="109340"/>
                  </a:lnTo>
                  <a:lnTo>
                    <a:pt x="424802" y="109340"/>
                  </a:lnTo>
                  <a:lnTo>
                    <a:pt x="424802" y="64738"/>
                  </a:lnTo>
                  <a:lnTo>
                    <a:pt x="466818" y="64738"/>
                  </a:lnTo>
                  <a:lnTo>
                    <a:pt x="463548" y="61146"/>
                  </a:lnTo>
                  <a:lnTo>
                    <a:pt x="458317" y="58115"/>
                  </a:lnTo>
                  <a:lnTo>
                    <a:pt x="458317" y="57670"/>
                  </a:lnTo>
                  <a:lnTo>
                    <a:pt x="465653" y="53801"/>
                  </a:lnTo>
                  <a:lnTo>
                    <a:pt x="469444" y="50228"/>
                  </a:lnTo>
                  <a:lnTo>
                    <a:pt x="424802" y="50228"/>
                  </a:lnTo>
                  <a:lnTo>
                    <a:pt x="424802" y="15951"/>
                  </a:lnTo>
                  <a:lnTo>
                    <a:pt x="426713" y="15430"/>
                  </a:lnTo>
                  <a:lnTo>
                    <a:pt x="430733" y="14979"/>
                  </a:lnTo>
                  <a:lnTo>
                    <a:pt x="475147" y="14979"/>
                  </a:lnTo>
                  <a:lnTo>
                    <a:pt x="474560" y="13665"/>
                  </a:lnTo>
                  <a:lnTo>
                    <a:pt x="468585" y="8680"/>
                  </a:lnTo>
                  <a:lnTo>
                    <a:pt x="462504" y="4738"/>
                  </a:lnTo>
                  <a:lnTo>
                    <a:pt x="454996" y="2042"/>
                  </a:lnTo>
                  <a:lnTo>
                    <a:pt x="445916" y="494"/>
                  </a:lnTo>
                  <a:lnTo>
                    <a:pt x="435121" y="0"/>
                  </a:lnTo>
                  <a:close/>
                </a:path>
                <a:path w="662939" h="110489">
                  <a:moveTo>
                    <a:pt x="466818" y="64738"/>
                  </a:moveTo>
                  <a:lnTo>
                    <a:pt x="434803" y="64738"/>
                  </a:lnTo>
                  <a:lnTo>
                    <a:pt x="442173" y="65851"/>
                  </a:lnTo>
                  <a:lnTo>
                    <a:pt x="447613" y="69045"/>
                  </a:lnTo>
                  <a:lnTo>
                    <a:pt x="451510" y="74829"/>
                  </a:lnTo>
                  <a:lnTo>
                    <a:pt x="454247" y="83712"/>
                  </a:lnTo>
                  <a:lnTo>
                    <a:pt x="456445" y="92962"/>
                  </a:lnTo>
                  <a:lnTo>
                    <a:pt x="458423" y="100376"/>
                  </a:lnTo>
                  <a:lnTo>
                    <a:pt x="460131" y="105865"/>
                  </a:lnTo>
                  <a:lnTo>
                    <a:pt x="461518" y="109340"/>
                  </a:lnTo>
                  <a:lnTo>
                    <a:pt x="481952" y="109340"/>
                  </a:lnTo>
                  <a:lnTo>
                    <a:pt x="480153" y="104730"/>
                  </a:lnTo>
                  <a:lnTo>
                    <a:pt x="478116" y="97687"/>
                  </a:lnTo>
                  <a:lnTo>
                    <a:pt x="475865" y="88905"/>
                  </a:lnTo>
                  <a:lnTo>
                    <a:pt x="473424" y="79076"/>
                  </a:lnTo>
                  <a:lnTo>
                    <a:pt x="470996" y="71776"/>
                  </a:lnTo>
                  <a:lnTo>
                    <a:pt x="467740" y="65750"/>
                  </a:lnTo>
                  <a:lnTo>
                    <a:pt x="466818" y="64738"/>
                  </a:lnTo>
                  <a:close/>
                </a:path>
                <a:path w="662939" h="110489">
                  <a:moveTo>
                    <a:pt x="475147" y="14979"/>
                  </a:moveTo>
                  <a:lnTo>
                    <a:pt x="437032" y="14979"/>
                  </a:lnTo>
                  <a:lnTo>
                    <a:pt x="445791" y="16021"/>
                  </a:lnTo>
                  <a:lnTo>
                    <a:pt x="452504" y="19207"/>
                  </a:lnTo>
                  <a:lnTo>
                    <a:pt x="456802" y="24626"/>
                  </a:lnTo>
                  <a:lnTo>
                    <a:pt x="458317" y="32365"/>
                  </a:lnTo>
                  <a:lnTo>
                    <a:pt x="456794" y="39700"/>
                  </a:lnTo>
                  <a:lnTo>
                    <a:pt x="452442" y="45335"/>
                  </a:lnTo>
                  <a:lnTo>
                    <a:pt x="445582" y="48951"/>
                  </a:lnTo>
                  <a:lnTo>
                    <a:pt x="436537" y="50228"/>
                  </a:lnTo>
                  <a:lnTo>
                    <a:pt x="469444" y="50228"/>
                  </a:lnTo>
                  <a:lnTo>
                    <a:pt x="471924" y="47890"/>
                  </a:lnTo>
                  <a:lnTo>
                    <a:pt x="476296" y="40055"/>
                  </a:lnTo>
                  <a:lnTo>
                    <a:pt x="477939" y="30410"/>
                  </a:lnTo>
                  <a:lnTo>
                    <a:pt x="477939" y="21234"/>
                  </a:lnTo>
                  <a:lnTo>
                    <a:pt x="475147" y="14979"/>
                  </a:lnTo>
                  <a:close/>
                </a:path>
                <a:path w="662939" h="110489">
                  <a:moveTo>
                    <a:pt x="559866" y="793"/>
                  </a:moveTo>
                  <a:lnTo>
                    <a:pt x="496741" y="793"/>
                  </a:lnTo>
                  <a:lnTo>
                    <a:pt x="496741" y="109340"/>
                  </a:lnTo>
                  <a:lnTo>
                    <a:pt x="562298" y="109340"/>
                  </a:lnTo>
                  <a:lnTo>
                    <a:pt x="562298" y="93065"/>
                  </a:lnTo>
                  <a:lnTo>
                    <a:pt x="516559" y="93065"/>
                  </a:lnTo>
                  <a:lnTo>
                    <a:pt x="516559" y="61169"/>
                  </a:lnTo>
                  <a:lnTo>
                    <a:pt x="557460" y="61169"/>
                  </a:lnTo>
                  <a:lnTo>
                    <a:pt x="557460" y="45065"/>
                  </a:lnTo>
                  <a:lnTo>
                    <a:pt x="516559" y="45065"/>
                  </a:lnTo>
                  <a:lnTo>
                    <a:pt x="516559" y="17087"/>
                  </a:lnTo>
                  <a:lnTo>
                    <a:pt x="559866" y="17087"/>
                  </a:lnTo>
                  <a:lnTo>
                    <a:pt x="559866" y="793"/>
                  </a:lnTo>
                  <a:close/>
                </a:path>
                <a:path w="662939" h="110489">
                  <a:moveTo>
                    <a:pt x="599357" y="793"/>
                  </a:moveTo>
                  <a:lnTo>
                    <a:pt x="579685" y="793"/>
                  </a:lnTo>
                  <a:lnTo>
                    <a:pt x="579685" y="109340"/>
                  </a:lnTo>
                  <a:lnTo>
                    <a:pt x="599357" y="109340"/>
                  </a:lnTo>
                  <a:lnTo>
                    <a:pt x="599357" y="71164"/>
                  </a:lnTo>
                  <a:lnTo>
                    <a:pt x="609028" y="59582"/>
                  </a:lnTo>
                  <a:lnTo>
                    <a:pt x="631179" y="59582"/>
                  </a:lnTo>
                  <a:lnTo>
                    <a:pt x="625527" y="50723"/>
                  </a:lnTo>
                  <a:lnTo>
                    <a:pt x="599357" y="50723"/>
                  </a:lnTo>
                  <a:lnTo>
                    <a:pt x="599357" y="793"/>
                  </a:lnTo>
                  <a:close/>
                </a:path>
                <a:path w="662939" h="110489">
                  <a:moveTo>
                    <a:pt x="631179" y="59582"/>
                  </a:moveTo>
                  <a:lnTo>
                    <a:pt x="609028" y="59582"/>
                  </a:lnTo>
                  <a:lnTo>
                    <a:pt x="639737" y="109340"/>
                  </a:lnTo>
                  <a:lnTo>
                    <a:pt x="662927" y="109340"/>
                  </a:lnTo>
                  <a:lnTo>
                    <a:pt x="631179" y="59582"/>
                  </a:lnTo>
                  <a:close/>
                </a:path>
                <a:path w="662939" h="110489">
                  <a:moveTo>
                    <a:pt x="660526" y="793"/>
                  </a:moveTo>
                  <a:lnTo>
                    <a:pt x="636041" y="793"/>
                  </a:lnTo>
                  <a:lnTo>
                    <a:pt x="607714" y="38944"/>
                  </a:lnTo>
                  <a:lnTo>
                    <a:pt x="605161" y="42640"/>
                  </a:lnTo>
                  <a:lnTo>
                    <a:pt x="602405" y="46507"/>
                  </a:lnTo>
                  <a:lnTo>
                    <a:pt x="599801" y="50723"/>
                  </a:lnTo>
                  <a:lnTo>
                    <a:pt x="625527" y="50723"/>
                  </a:lnTo>
                  <a:lnTo>
                    <a:pt x="623169" y="47028"/>
                  </a:lnTo>
                  <a:lnTo>
                    <a:pt x="660526" y="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5328" y="5338619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3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FUND</a:t>
            </a:r>
            <a:endParaRPr sz="3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7379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474821F6468642928B8BA60EF664E6" ma:contentTypeVersion="3" ma:contentTypeDescription="Создание документа." ma:contentTypeScope="" ma:versionID="7513f7b705656e4281cc66011400e38a">
  <xsd:schema xmlns:xsd="http://www.w3.org/2001/XMLSchema" xmlns:xs="http://www.w3.org/2001/XMLSchema" xmlns:p="http://schemas.microsoft.com/office/2006/metadata/properties" xmlns:ns3="785517df-3209-453c-aacb-f0b94beb3b3d" targetNamespace="http://schemas.microsoft.com/office/2006/metadata/properties" ma:root="true" ma:fieldsID="4638f855603ff333bac6554c0effa501" ns3:_="">
    <xsd:import namespace="785517df-3209-453c-aacb-f0b94beb3b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517df-3209-453c-aacb-f0b94beb3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5517df-3209-453c-aacb-f0b94beb3b3d" xsi:nil="true"/>
  </documentManagement>
</p:properties>
</file>

<file path=customXml/itemProps1.xml><?xml version="1.0" encoding="utf-8"?>
<ds:datastoreItem xmlns:ds="http://schemas.openxmlformats.org/officeDocument/2006/customXml" ds:itemID="{1EE37344-E4A9-4F98-9E57-C4EBF1DFAB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147E40-1045-4DF8-8F30-085F905E8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517df-3209-453c-aacb-f0b94beb3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7E0AD4-C6C8-40F1-A464-2A477E30C5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5517df-3209-453c-aacb-f0b94beb3b3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5492</TotalTime>
  <Words>510</Words>
  <Application>Microsoft Office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Cambria</vt:lpstr>
      <vt:lpstr>Courier New</vt:lpstr>
      <vt:lpstr>Georgia</vt:lpstr>
      <vt:lpstr>Lucida Sans Unicode</vt:lpstr>
      <vt:lpstr>Trebuchet MS</vt:lpstr>
      <vt:lpstr>Office Theme</vt:lpstr>
      <vt:lpstr>Green Bonds</vt:lpstr>
      <vt:lpstr>Contents</vt:lpstr>
      <vt:lpstr>Презентация PowerPoint</vt:lpstr>
      <vt:lpstr>Презентация PowerPoint</vt:lpstr>
      <vt:lpstr>Презентация PowerPoint</vt:lpstr>
      <vt:lpstr>Placement of funds raised by the issue of social bonds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GREEN BOND IMPACT REPORT.cdr</dc:title>
  <dc:creator>Абзал Ағыбайұлы Қуандық</dc:creator>
  <cp:lastModifiedBy>Жанар Кесикбаева</cp:lastModifiedBy>
  <cp:revision>34</cp:revision>
  <cp:lastPrinted>2022-11-01T04:42:44Z</cp:lastPrinted>
  <dcterms:created xsi:type="dcterms:W3CDTF">2022-10-31T04:34:38Z</dcterms:created>
  <dcterms:modified xsi:type="dcterms:W3CDTF">2023-11-29T10:31:04Z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2022-10-31T00:00:00Z</vt:filetime>
  </property>
  <property fmtid="{D5CDD505-2E9C-101B-9397-08002B2CF9AE}" pid="5" name="ContentTypeId">
    <vt:lpwstr>0x0101001E474821F6468642928B8BA60EF664E6</vt:lpwstr>
  </property>
</Properties>
</file>